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83" r:id="rId2"/>
    <p:sldId id="369" r:id="rId3"/>
    <p:sldId id="372" r:id="rId4"/>
    <p:sldId id="325" r:id="rId5"/>
    <p:sldId id="362" r:id="rId6"/>
    <p:sldId id="364" r:id="rId7"/>
    <p:sldId id="363" r:id="rId8"/>
    <p:sldId id="323" r:id="rId9"/>
    <p:sldId id="351" r:id="rId10"/>
    <p:sldId id="365" r:id="rId11"/>
    <p:sldId id="356" r:id="rId12"/>
    <p:sldId id="358" r:id="rId13"/>
    <p:sldId id="357" r:id="rId14"/>
    <p:sldId id="371" r:id="rId15"/>
    <p:sldId id="337" r:id="rId16"/>
    <p:sldId id="366" r:id="rId17"/>
    <p:sldId id="327" r:id="rId18"/>
    <p:sldId id="338" r:id="rId19"/>
    <p:sldId id="328" r:id="rId20"/>
    <p:sldId id="340" r:id="rId21"/>
    <p:sldId id="329" r:id="rId22"/>
    <p:sldId id="370" r:id="rId23"/>
    <p:sldId id="344" r:id="rId24"/>
    <p:sldId id="373" r:id="rId25"/>
    <p:sldId id="347" r:id="rId26"/>
    <p:sldId id="330" r:id="rId27"/>
    <p:sldId id="346" r:id="rId28"/>
    <p:sldId id="268" r:id="rId2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038" userDrawn="1">
          <p15:clr>
            <a:srgbClr val="A4A3A4"/>
          </p15:clr>
        </p15:guide>
        <p15:guide id="3" pos="5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2F2"/>
    <a:srgbClr val="0078E1"/>
    <a:srgbClr val="51A3EB"/>
    <a:srgbClr val="83D483"/>
    <a:srgbClr val="FEFEFE"/>
    <a:srgbClr val="0E52D2"/>
    <a:srgbClr val="17AD16"/>
    <a:srgbClr val="E1F3FD"/>
    <a:srgbClr val="77B7EF"/>
    <a:srgbClr val="D6D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7" autoAdjust="0"/>
    <p:restoredTop sz="94660"/>
  </p:normalViewPr>
  <p:slideViewPr>
    <p:cSldViewPr snapToGrid="0" showGuides="1">
      <p:cViewPr varScale="1">
        <p:scale>
          <a:sx n="156" d="100"/>
          <a:sy n="156" d="100"/>
        </p:scale>
        <p:origin x="114" y="126"/>
      </p:cViewPr>
      <p:guideLst>
        <p:guide orient="horz" pos="2160"/>
        <p:guide pos="7038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9AF735-E36E-461B-A42D-697BA2F2DBF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7D00B752-0E9A-404D-B408-0A60F42BA42A}">
      <dgm:prSet phldrT="[Текст]" custT="1"/>
      <dgm:spPr>
        <a:solidFill>
          <a:srgbClr val="6F9FCB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effectLst/>
            </a:rPr>
            <a:t>ОБРАЗОВАНИЕ</a:t>
          </a:r>
          <a:endParaRPr lang="ru-RU" sz="2000" dirty="0">
            <a:solidFill>
              <a:schemeClr val="tx1"/>
            </a:solidFill>
            <a:effectLst/>
          </a:endParaRPr>
        </a:p>
      </dgm:t>
    </dgm:pt>
    <dgm:pt modelId="{4D19B4D4-5D39-4C74-BF57-82B40B6CA501}" type="parTrans" cxnId="{7C366EBF-E61D-442A-8D94-ACADC17773CC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2AAC44DE-4299-4FAC-A29D-551EA4953930}" type="sibTrans" cxnId="{7C366EBF-E61D-442A-8D94-ACADC17773CC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7EF9FE91-F5F9-4531-9CD7-EBDDD25BB661}">
      <dgm:prSet phldrT="[Текст]" custT="1"/>
      <dgm:spPr>
        <a:solidFill>
          <a:srgbClr val="B9D9A3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effectLst/>
            </a:rPr>
            <a:t>ЖИЛЬЁ И ГОРОДСКАЯ СРЕДА</a:t>
          </a:r>
          <a:endParaRPr lang="ru-RU" sz="2000" dirty="0">
            <a:solidFill>
              <a:schemeClr val="tx1"/>
            </a:solidFill>
            <a:effectLst/>
          </a:endParaRPr>
        </a:p>
      </dgm:t>
    </dgm:pt>
    <dgm:pt modelId="{1AA510C0-283A-47DA-95FB-BD8EEC2A4C02}" type="parTrans" cxnId="{26B8ED9B-8355-4A92-BAFB-E15AC018285D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9D060CFA-BEA8-4994-B70F-F57FF80A31B0}" type="sibTrans" cxnId="{26B8ED9B-8355-4A92-BAFB-E15AC018285D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9C77300F-8512-42AC-A610-9CC893C2218B}">
      <dgm:prSet custT="1"/>
      <dgm:spPr>
        <a:solidFill>
          <a:srgbClr val="9CBCDC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effectLst/>
            </a:rPr>
            <a:t>ДЕМОГРАФИЯ</a:t>
          </a:r>
          <a:endParaRPr lang="ru-RU" sz="2000" dirty="0">
            <a:solidFill>
              <a:schemeClr val="tx1"/>
            </a:solidFill>
            <a:effectLst/>
          </a:endParaRPr>
        </a:p>
      </dgm:t>
    </dgm:pt>
    <dgm:pt modelId="{476AE31A-C9BD-4CC1-BE4D-B6C6667832D7}" type="parTrans" cxnId="{00E46E35-8B9D-426C-BEC6-08907DEEF887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C9821035-2D23-493E-AFA1-18D669BE9CEE}" type="sibTrans" cxnId="{00E46E35-8B9D-426C-BEC6-08907DEEF887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522955A7-E6E1-4410-AE2C-65FAA2F297FC}">
      <dgm:prSet custT="1"/>
      <dgm:spPr>
        <a:solidFill>
          <a:srgbClr val="9EBEDE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effectLst/>
            </a:rPr>
            <a:t>ЭКОЛОГИЯ</a:t>
          </a:r>
          <a:endParaRPr lang="ru-RU" sz="2000" dirty="0">
            <a:solidFill>
              <a:schemeClr val="tx1"/>
            </a:solidFill>
            <a:effectLst/>
          </a:endParaRPr>
        </a:p>
      </dgm:t>
    </dgm:pt>
    <dgm:pt modelId="{A15B3C0E-2869-49BC-8947-B4726A66B37D}" type="parTrans" cxnId="{CE0C7ADF-1A93-468C-9D27-9CEDCF65FC97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752C5A62-44A7-4979-86AC-FA4F420E1B7E}" type="sibTrans" cxnId="{CE0C7ADF-1A93-468C-9D27-9CEDCF65FC97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41C021AF-0326-49C6-893D-1A4A6BA61E5D}">
      <dgm:prSet custT="1"/>
      <dgm:spPr>
        <a:solidFill>
          <a:srgbClr val="97C777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effectLst/>
            </a:rPr>
            <a:t>КУЛЬТУРА</a:t>
          </a:r>
          <a:endParaRPr lang="ru-RU" sz="2000" dirty="0">
            <a:solidFill>
              <a:schemeClr val="tx1"/>
            </a:solidFill>
            <a:effectLst/>
          </a:endParaRPr>
        </a:p>
      </dgm:t>
    </dgm:pt>
    <dgm:pt modelId="{0E587F28-07F8-4EEE-89A4-304F3A820D6C}" type="parTrans" cxnId="{0BAD57D1-0B25-4A6D-BDB8-6AA83A286869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DB801595-58C6-4311-9E78-48EBC8FF4A2D}" type="sibTrans" cxnId="{0BAD57D1-0B25-4A6D-BDB8-6AA83A286869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F6A613B9-239B-4E50-BC79-E1901123C431}">
      <dgm:prSet custT="1"/>
      <dgm:spPr>
        <a:solidFill>
          <a:srgbClr val="CFE5C1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effectLst/>
            </a:rPr>
            <a:t>ПОДДЕРЖКА МАЛОГО И СРЕДНЕГО ПРЕДПРИНИМАТЕЛЬСТВА</a:t>
          </a:r>
          <a:endParaRPr lang="ru-RU" sz="2000" dirty="0">
            <a:solidFill>
              <a:schemeClr val="tx1"/>
            </a:solidFill>
            <a:effectLst/>
          </a:endParaRPr>
        </a:p>
      </dgm:t>
    </dgm:pt>
    <dgm:pt modelId="{6EBB5AF6-F2AD-4B30-9EFD-C144E4149AB8}" type="parTrans" cxnId="{75C48B99-4863-4487-8B5E-77C8D46604B2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8DC91D23-3E5A-4A09-B6AF-A884A1C50F74}" type="sibTrans" cxnId="{75C48B99-4863-4487-8B5E-77C8D46604B2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A2EBCFFF-8F2D-4F19-8E66-174DD453FC16}">
      <dgm:prSet custT="1"/>
      <dgm:spPr>
        <a:solidFill>
          <a:srgbClr val="DBECD0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effectLst/>
            </a:rPr>
            <a:t>ЗДРАВООХРАНЕНИЕ                                                           </a:t>
          </a:r>
          <a:r>
            <a:rPr lang="ru-RU" sz="1600" dirty="0" smtClean="0">
              <a:solidFill>
                <a:schemeClr val="tx1"/>
              </a:solidFill>
              <a:effectLst/>
            </a:rPr>
            <a:t>(БУ Когалымская городская больница )</a:t>
          </a:r>
          <a:endParaRPr lang="ru-RU" sz="1600" dirty="0">
            <a:solidFill>
              <a:schemeClr val="tx1"/>
            </a:solidFill>
            <a:effectLst/>
          </a:endParaRPr>
        </a:p>
      </dgm:t>
    </dgm:pt>
    <dgm:pt modelId="{37B9B1EA-4DB4-47E3-A96F-34DD00E7AB4A}" type="parTrans" cxnId="{94A0A85C-E38C-441A-9BBE-3DB7359E231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EDD501F5-DF7F-4926-ABF7-7E1C55763166}" type="sibTrans" cxnId="{94A0A85C-E38C-441A-9BBE-3DB7359E231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21B4B42B-CA49-4AFB-9E61-4C3473403E59}" type="pres">
      <dgm:prSet presAssocID="{169AF735-E36E-461B-A42D-697BA2F2DBF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BAE235F-242E-4AAD-B5A1-E97205F7C2A4}" type="pres">
      <dgm:prSet presAssocID="{169AF735-E36E-461B-A42D-697BA2F2DBF0}" presName="Name1" presStyleCnt="0"/>
      <dgm:spPr/>
      <dgm:t>
        <a:bodyPr/>
        <a:lstStyle/>
        <a:p>
          <a:endParaRPr lang="ru-RU"/>
        </a:p>
      </dgm:t>
    </dgm:pt>
    <dgm:pt modelId="{FCF74D3E-7BD9-43ED-B0F5-B321513BE3E4}" type="pres">
      <dgm:prSet presAssocID="{169AF735-E36E-461B-A42D-697BA2F2DBF0}" presName="cycle" presStyleCnt="0"/>
      <dgm:spPr/>
      <dgm:t>
        <a:bodyPr/>
        <a:lstStyle/>
        <a:p>
          <a:endParaRPr lang="ru-RU"/>
        </a:p>
      </dgm:t>
    </dgm:pt>
    <dgm:pt modelId="{A34EB72B-162C-4CC4-B35A-9E176175FE1F}" type="pres">
      <dgm:prSet presAssocID="{169AF735-E36E-461B-A42D-697BA2F2DBF0}" presName="srcNode" presStyleLbl="node1" presStyleIdx="0" presStyleCnt="7"/>
      <dgm:spPr/>
      <dgm:t>
        <a:bodyPr/>
        <a:lstStyle/>
        <a:p>
          <a:endParaRPr lang="ru-RU"/>
        </a:p>
      </dgm:t>
    </dgm:pt>
    <dgm:pt modelId="{2752A32C-F8B4-4BF8-9857-EF85D60AC288}" type="pres">
      <dgm:prSet presAssocID="{169AF735-E36E-461B-A42D-697BA2F2DBF0}" presName="conn" presStyleLbl="parChTrans1D2" presStyleIdx="0" presStyleCnt="1"/>
      <dgm:spPr/>
      <dgm:t>
        <a:bodyPr/>
        <a:lstStyle/>
        <a:p>
          <a:endParaRPr lang="ru-RU"/>
        </a:p>
      </dgm:t>
    </dgm:pt>
    <dgm:pt modelId="{A818429F-9BB9-4B78-B70C-CF641B0591CA}" type="pres">
      <dgm:prSet presAssocID="{169AF735-E36E-461B-A42D-697BA2F2DBF0}" presName="extraNode" presStyleLbl="node1" presStyleIdx="0" presStyleCnt="7"/>
      <dgm:spPr/>
      <dgm:t>
        <a:bodyPr/>
        <a:lstStyle/>
        <a:p>
          <a:endParaRPr lang="ru-RU"/>
        </a:p>
      </dgm:t>
    </dgm:pt>
    <dgm:pt modelId="{5BBEDC5B-F92B-433C-81C5-04B783884D93}" type="pres">
      <dgm:prSet presAssocID="{169AF735-E36E-461B-A42D-697BA2F2DBF0}" presName="dstNode" presStyleLbl="node1" presStyleIdx="0" presStyleCnt="7"/>
      <dgm:spPr/>
      <dgm:t>
        <a:bodyPr/>
        <a:lstStyle/>
        <a:p>
          <a:endParaRPr lang="ru-RU"/>
        </a:p>
      </dgm:t>
    </dgm:pt>
    <dgm:pt modelId="{AC158409-EC72-4AD3-90C9-5104CB1E3A5D}" type="pres">
      <dgm:prSet presAssocID="{7D00B752-0E9A-404D-B408-0A60F42BA42A}" presName="text_1" presStyleLbl="node1" presStyleIdx="0" presStyleCnt="7" custLinFactNeighborX="662" custLinFactNeighborY="-5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79E696-06C0-4003-8055-B284482D10BD}" type="pres">
      <dgm:prSet presAssocID="{7D00B752-0E9A-404D-B408-0A60F42BA42A}" presName="accent_1" presStyleCnt="0"/>
      <dgm:spPr/>
      <dgm:t>
        <a:bodyPr/>
        <a:lstStyle/>
        <a:p>
          <a:endParaRPr lang="ru-RU"/>
        </a:p>
      </dgm:t>
    </dgm:pt>
    <dgm:pt modelId="{B0A63228-CE50-4357-8795-FC0244209ED3}" type="pres">
      <dgm:prSet presAssocID="{7D00B752-0E9A-404D-B408-0A60F42BA42A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B99D4DF4-AE4B-4308-9D5F-E1FBE026E2AF}" type="pres">
      <dgm:prSet presAssocID="{9C77300F-8512-42AC-A610-9CC893C2218B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6DAF3E-67B5-4CDD-B3EF-48B195E0F979}" type="pres">
      <dgm:prSet presAssocID="{9C77300F-8512-42AC-A610-9CC893C2218B}" presName="accent_2" presStyleCnt="0"/>
      <dgm:spPr/>
      <dgm:t>
        <a:bodyPr/>
        <a:lstStyle/>
        <a:p>
          <a:endParaRPr lang="ru-RU"/>
        </a:p>
      </dgm:t>
    </dgm:pt>
    <dgm:pt modelId="{1F11F1C2-3462-4A6E-AD18-32FE039DF1F0}" type="pres">
      <dgm:prSet presAssocID="{9C77300F-8512-42AC-A610-9CC893C2218B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DBB0DD8A-1E82-46EA-9912-76593019DB87}" type="pres">
      <dgm:prSet presAssocID="{522955A7-E6E1-4410-AE2C-65FAA2F297F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50B603-14B8-440B-BE5F-8AFB9DFA7ECE}" type="pres">
      <dgm:prSet presAssocID="{522955A7-E6E1-4410-AE2C-65FAA2F297FC}" presName="accent_3" presStyleCnt="0"/>
      <dgm:spPr/>
      <dgm:t>
        <a:bodyPr/>
        <a:lstStyle/>
        <a:p>
          <a:endParaRPr lang="ru-RU"/>
        </a:p>
      </dgm:t>
    </dgm:pt>
    <dgm:pt modelId="{E018929B-82DC-4051-89E5-829A2D6C9D46}" type="pres">
      <dgm:prSet presAssocID="{522955A7-E6E1-4410-AE2C-65FAA2F297FC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E2C5ED2E-FE5B-459A-92EE-F6DAF11C65ED}" type="pres">
      <dgm:prSet presAssocID="{41C021AF-0326-49C6-893D-1A4A6BA61E5D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33378-1B62-4E5C-B6F1-7D7B7EEC0CEC}" type="pres">
      <dgm:prSet presAssocID="{41C021AF-0326-49C6-893D-1A4A6BA61E5D}" presName="accent_4" presStyleCnt="0"/>
      <dgm:spPr/>
      <dgm:t>
        <a:bodyPr/>
        <a:lstStyle/>
        <a:p>
          <a:endParaRPr lang="ru-RU"/>
        </a:p>
      </dgm:t>
    </dgm:pt>
    <dgm:pt modelId="{A2F36847-E7C5-4B56-9353-F860943CB68E}" type="pres">
      <dgm:prSet presAssocID="{41C021AF-0326-49C6-893D-1A4A6BA61E5D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6953008F-D46C-4F79-A5B6-204CC0A5A85B}" type="pres">
      <dgm:prSet presAssocID="{7EF9FE91-F5F9-4531-9CD7-EBDDD25BB661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6AC922-3384-4E63-A712-B12BCADBF770}" type="pres">
      <dgm:prSet presAssocID="{7EF9FE91-F5F9-4531-9CD7-EBDDD25BB661}" presName="accent_5" presStyleCnt="0"/>
      <dgm:spPr/>
      <dgm:t>
        <a:bodyPr/>
        <a:lstStyle/>
        <a:p>
          <a:endParaRPr lang="ru-RU"/>
        </a:p>
      </dgm:t>
    </dgm:pt>
    <dgm:pt modelId="{43949846-24CD-4D46-83D2-FE3EB412D4E7}" type="pres">
      <dgm:prSet presAssocID="{7EF9FE91-F5F9-4531-9CD7-EBDDD25BB661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0DFB57A8-012B-4960-B4EE-C1C486B0C014}" type="pres">
      <dgm:prSet presAssocID="{F6A613B9-239B-4E50-BC79-E1901123C431}" presName="text_6" presStyleLbl="node1" presStyleIdx="5" presStyleCnt="7" custScaleY="126252" custLinFactNeighborX="-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49831B-0DE9-4727-A54F-6C5D8CF4BB48}" type="pres">
      <dgm:prSet presAssocID="{F6A613B9-239B-4E50-BC79-E1901123C431}" presName="accent_6" presStyleCnt="0"/>
      <dgm:spPr/>
      <dgm:t>
        <a:bodyPr/>
        <a:lstStyle/>
        <a:p>
          <a:endParaRPr lang="ru-RU"/>
        </a:p>
      </dgm:t>
    </dgm:pt>
    <dgm:pt modelId="{91E61CAB-7BF9-4BBC-B6A3-22B5CD6603E6}" type="pres">
      <dgm:prSet presAssocID="{F6A613B9-239B-4E50-BC79-E1901123C431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83F57C28-4526-4710-BCD6-32FFF6E81420}" type="pres">
      <dgm:prSet presAssocID="{A2EBCFFF-8F2D-4F19-8E66-174DD453FC16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70D0D5-2220-43B0-B115-0BC823E1AA54}" type="pres">
      <dgm:prSet presAssocID="{A2EBCFFF-8F2D-4F19-8E66-174DD453FC16}" presName="accent_7" presStyleCnt="0"/>
      <dgm:spPr/>
      <dgm:t>
        <a:bodyPr/>
        <a:lstStyle/>
        <a:p>
          <a:endParaRPr lang="ru-RU"/>
        </a:p>
      </dgm:t>
    </dgm:pt>
    <dgm:pt modelId="{6DCC0F25-2478-418F-9CEB-26995AFD7672}" type="pres">
      <dgm:prSet presAssocID="{A2EBCFFF-8F2D-4F19-8E66-174DD453FC16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00E46E35-8B9D-426C-BEC6-08907DEEF887}" srcId="{169AF735-E36E-461B-A42D-697BA2F2DBF0}" destId="{9C77300F-8512-42AC-A610-9CC893C2218B}" srcOrd="1" destOrd="0" parTransId="{476AE31A-C9BD-4CC1-BE4D-B6C6667832D7}" sibTransId="{C9821035-2D23-493E-AFA1-18D669BE9CEE}"/>
    <dgm:cxn modelId="{90DF51D1-F664-479B-8B5D-C055D1A6FA40}" type="presOf" srcId="{F6A613B9-239B-4E50-BC79-E1901123C431}" destId="{0DFB57A8-012B-4960-B4EE-C1C486B0C014}" srcOrd="0" destOrd="0" presId="urn:microsoft.com/office/officeart/2008/layout/VerticalCurvedList"/>
    <dgm:cxn modelId="{75C48B99-4863-4487-8B5E-77C8D46604B2}" srcId="{169AF735-E36E-461B-A42D-697BA2F2DBF0}" destId="{F6A613B9-239B-4E50-BC79-E1901123C431}" srcOrd="5" destOrd="0" parTransId="{6EBB5AF6-F2AD-4B30-9EFD-C144E4149AB8}" sibTransId="{8DC91D23-3E5A-4A09-B6AF-A884A1C50F74}"/>
    <dgm:cxn modelId="{65B7346E-8FA5-49AB-B98F-DD54A0BC0B3A}" type="presOf" srcId="{169AF735-E36E-461B-A42D-697BA2F2DBF0}" destId="{21B4B42B-CA49-4AFB-9E61-4C3473403E59}" srcOrd="0" destOrd="0" presId="urn:microsoft.com/office/officeart/2008/layout/VerticalCurvedList"/>
    <dgm:cxn modelId="{E21DF480-2B48-422D-BA25-0C1770A6E7B8}" type="presOf" srcId="{41C021AF-0326-49C6-893D-1A4A6BA61E5D}" destId="{E2C5ED2E-FE5B-459A-92EE-F6DAF11C65ED}" srcOrd="0" destOrd="0" presId="urn:microsoft.com/office/officeart/2008/layout/VerticalCurvedList"/>
    <dgm:cxn modelId="{5530030C-BA08-4BBF-8306-6CFD689DC30C}" type="presOf" srcId="{522955A7-E6E1-4410-AE2C-65FAA2F297FC}" destId="{DBB0DD8A-1E82-46EA-9912-76593019DB87}" srcOrd="0" destOrd="0" presId="urn:microsoft.com/office/officeart/2008/layout/VerticalCurvedList"/>
    <dgm:cxn modelId="{26B8ED9B-8355-4A92-BAFB-E15AC018285D}" srcId="{169AF735-E36E-461B-A42D-697BA2F2DBF0}" destId="{7EF9FE91-F5F9-4531-9CD7-EBDDD25BB661}" srcOrd="4" destOrd="0" parTransId="{1AA510C0-283A-47DA-95FB-BD8EEC2A4C02}" sibTransId="{9D060CFA-BEA8-4994-B70F-F57FF80A31B0}"/>
    <dgm:cxn modelId="{55EB1FF2-8F28-486E-8E5A-17FDB744FC06}" type="presOf" srcId="{A2EBCFFF-8F2D-4F19-8E66-174DD453FC16}" destId="{83F57C28-4526-4710-BCD6-32FFF6E81420}" srcOrd="0" destOrd="0" presId="urn:microsoft.com/office/officeart/2008/layout/VerticalCurvedList"/>
    <dgm:cxn modelId="{78FB5FAD-16ED-4CBF-888E-C4A9D320B53D}" type="presOf" srcId="{2AAC44DE-4299-4FAC-A29D-551EA4953930}" destId="{2752A32C-F8B4-4BF8-9857-EF85D60AC288}" srcOrd="0" destOrd="0" presId="urn:microsoft.com/office/officeart/2008/layout/VerticalCurvedList"/>
    <dgm:cxn modelId="{553DFE81-7C30-4FB1-BF4E-535FCECF4EBF}" type="presOf" srcId="{7D00B752-0E9A-404D-B408-0A60F42BA42A}" destId="{AC158409-EC72-4AD3-90C9-5104CB1E3A5D}" srcOrd="0" destOrd="0" presId="urn:microsoft.com/office/officeart/2008/layout/VerticalCurvedList"/>
    <dgm:cxn modelId="{94A0A85C-E38C-441A-9BBE-3DB7359E2318}" srcId="{169AF735-E36E-461B-A42D-697BA2F2DBF0}" destId="{A2EBCFFF-8F2D-4F19-8E66-174DD453FC16}" srcOrd="6" destOrd="0" parTransId="{37B9B1EA-4DB4-47E3-A96F-34DD00E7AB4A}" sibTransId="{EDD501F5-DF7F-4926-ABF7-7E1C55763166}"/>
    <dgm:cxn modelId="{A765FB05-A022-45F8-A761-337B3966FB92}" type="presOf" srcId="{7EF9FE91-F5F9-4531-9CD7-EBDDD25BB661}" destId="{6953008F-D46C-4F79-A5B6-204CC0A5A85B}" srcOrd="0" destOrd="0" presId="urn:microsoft.com/office/officeart/2008/layout/VerticalCurvedList"/>
    <dgm:cxn modelId="{CE0C7ADF-1A93-468C-9D27-9CEDCF65FC97}" srcId="{169AF735-E36E-461B-A42D-697BA2F2DBF0}" destId="{522955A7-E6E1-4410-AE2C-65FAA2F297FC}" srcOrd="2" destOrd="0" parTransId="{A15B3C0E-2869-49BC-8947-B4726A66B37D}" sibTransId="{752C5A62-44A7-4979-86AC-FA4F420E1B7E}"/>
    <dgm:cxn modelId="{7C366EBF-E61D-442A-8D94-ACADC17773CC}" srcId="{169AF735-E36E-461B-A42D-697BA2F2DBF0}" destId="{7D00B752-0E9A-404D-B408-0A60F42BA42A}" srcOrd="0" destOrd="0" parTransId="{4D19B4D4-5D39-4C74-BF57-82B40B6CA501}" sibTransId="{2AAC44DE-4299-4FAC-A29D-551EA4953930}"/>
    <dgm:cxn modelId="{0BAD57D1-0B25-4A6D-BDB8-6AA83A286869}" srcId="{169AF735-E36E-461B-A42D-697BA2F2DBF0}" destId="{41C021AF-0326-49C6-893D-1A4A6BA61E5D}" srcOrd="3" destOrd="0" parTransId="{0E587F28-07F8-4EEE-89A4-304F3A820D6C}" sibTransId="{DB801595-58C6-4311-9E78-48EBC8FF4A2D}"/>
    <dgm:cxn modelId="{A678005A-725F-49EF-9309-F47ACDC7A40A}" type="presOf" srcId="{9C77300F-8512-42AC-A610-9CC893C2218B}" destId="{B99D4DF4-AE4B-4308-9D5F-E1FBE026E2AF}" srcOrd="0" destOrd="0" presId="urn:microsoft.com/office/officeart/2008/layout/VerticalCurvedList"/>
    <dgm:cxn modelId="{BB6A73EA-4590-43EC-AE93-E3D355A35975}" type="presParOf" srcId="{21B4B42B-CA49-4AFB-9E61-4C3473403E59}" destId="{1BAE235F-242E-4AAD-B5A1-E97205F7C2A4}" srcOrd="0" destOrd="0" presId="urn:microsoft.com/office/officeart/2008/layout/VerticalCurvedList"/>
    <dgm:cxn modelId="{81F74AA1-ED53-4DEB-9C79-4A932EE8D067}" type="presParOf" srcId="{1BAE235F-242E-4AAD-B5A1-E97205F7C2A4}" destId="{FCF74D3E-7BD9-43ED-B0F5-B321513BE3E4}" srcOrd="0" destOrd="0" presId="urn:microsoft.com/office/officeart/2008/layout/VerticalCurvedList"/>
    <dgm:cxn modelId="{5233AB5D-1434-4491-83C3-90A5CFBB7C9A}" type="presParOf" srcId="{FCF74D3E-7BD9-43ED-B0F5-B321513BE3E4}" destId="{A34EB72B-162C-4CC4-B35A-9E176175FE1F}" srcOrd="0" destOrd="0" presId="urn:microsoft.com/office/officeart/2008/layout/VerticalCurvedList"/>
    <dgm:cxn modelId="{9C90F854-28F4-4269-A487-E9C403358DF5}" type="presParOf" srcId="{FCF74D3E-7BD9-43ED-B0F5-B321513BE3E4}" destId="{2752A32C-F8B4-4BF8-9857-EF85D60AC288}" srcOrd="1" destOrd="0" presId="urn:microsoft.com/office/officeart/2008/layout/VerticalCurvedList"/>
    <dgm:cxn modelId="{8B899DC5-3950-40F3-B6E5-5D22A42B6B3B}" type="presParOf" srcId="{FCF74D3E-7BD9-43ED-B0F5-B321513BE3E4}" destId="{A818429F-9BB9-4B78-B70C-CF641B0591CA}" srcOrd="2" destOrd="0" presId="urn:microsoft.com/office/officeart/2008/layout/VerticalCurvedList"/>
    <dgm:cxn modelId="{48FF151D-5BE8-4391-A30C-72F067F13E88}" type="presParOf" srcId="{FCF74D3E-7BD9-43ED-B0F5-B321513BE3E4}" destId="{5BBEDC5B-F92B-433C-81C5-04B783884D93}" srcOrd="3" destOrd="0" presId="urn:microsoft.com/office/officeart/2008/layout/VerticalCurvedList"/>
    <dgm:cxn modelId="{07CDF477-45F3-4872-8A85-50D2EEE6CEE1}" type="presParOf" srcId="{1BAE235F-242E-4AAD-B5A1-E97205F7C2A4}" destId="{AC158409-EC72-4AD3-90C9-5104CB1E3A5D}" srcOrd="1" destOrd="0" presId="urn:microsoft.com/office/officeart/2008/layout/VerticalCurvedList"/>
    <dgm:cxn modelId="{228801C2-0358-4904-AEC5-699C07782447}" type="presParOf" srcId="{1BAE235F-242E-4AAD-B5A1-E97205F7C2A4}" destId="{3C79E696-06C0-4003-8055-B284482D10BD}" srcOrd="2" destOrd="0" presId="urn:microsoft.com/office/officeart/2008/layout/VerticalCurvedList"/>
    <dgm:cxn modelId="{C9C027B0-74FD-46B8-9BF5-0CA4183C7781}" type="presParOf" srcId="{3C79E696-06C0-4003-8055-B284482D10BD}" destId="{B0A63228-CE50-4357-8795-FC0244209ED3}" srcOrd="0" destOrd="0" presId="urn:microsoft.com/office/officeart/2008/layout/VerticalCurvedList"/>
    <dgm:cxn modelId="{1B33DA2B-8AEC-4328-9961-B12A65F6435F}" type="presParOf" srcId="{1BAE235F-242E-4AAD-B5A1-E97205F7C2A4}" destId="{B99D4DF4-AE4B-4308-9D5F-E1FBE026E2AF}" srcOrd="3" destOrd="0" presId="urn:microsoft.com/office/officeart/2008/layout/VerticalCurvedList"/>
    <dgm:cxn modelId="{1503820F-24F0-4D21-B88B-A96E3B219B08}" type="presParOf" srcId="{1BAE235F-242E-4AAD-B5A1-E97205F7C2A4}" destId="{E66DAF3E-67B5-4CDD-B3EF-48B195E0F979}" srcOrd="4" destOrd="0" presId="urn:microsoft.com/office/officeart/2008/layout/VerticalCurvedList"/>
    <dgm:cxn modelId="{FFABF6B0-D9FE-4600-9C9D-A8BD2FD7EF8F}" type="presParOf" srcId="{E66DAF3E-67B5-4CDD-B3EF-48B195E0F979}" destId="{1F11F1C2-3462-4A6E-AD18-32FE039DF1F0}" srcOrd="0" destOrd="0" presId="urn:microsoft.com/office/officeart/2008/layout/VerticalCurvedList"/>
    <dgm:cxn modelId="{72544CC8-16DB-497E-AA21-65A06B589761}" type="presParOf" srcId="{1BAE235F-242E-4AAD-B5A1-E97205F7C2A4}" destId="{DBB0DD8A-1E82-46EA-9912-76593019DB87}" srcOrd="5" destOrd="0" presId="urn:microsoft.com/office/officeart/2008/layout/VerticalCurvedList"/>
    <dgm:cxn modelId="{1603F236-8DBA-4D63-B093-C7F04B4E22E0}" type="presParOf" srcId="{1BAE235F-242E-4AAD-B5A1-E97205F7C2A4}" destId="{0350B603-14B8-440B-BE5F-8AFB9DFA7ECE}" srcOrd="6" destOrd="0" presId="urn:microsoft.com/office/officeart/2008/layout/VerticalCurvedList"/>
    <dgm:cxn modelId="{98A350F3-DA08-4895-98A2-2FE785CCE6AB}" type="presParOf" srcId="{0350B603-14B8-440B-BE5F-8AFB9DFA7ECE}" destId="{E018929B-82DC-4051-89E5-829A2D6C9D46}" srcOrd="0" destOrd="0" presId="urn:microsoft.com/office/officeart/2008/layout/VerticalCurvedList"/>
    <dgm:cxn modelId="{EA1BC1BE-C922-4028-A8A0-6A8762593E12}" type="presParOf" srcId="{1BAE235F-242E-4AAD-B5A1-E97205F7C2A4}" destId="{E2C5ED2E-FE5B-459A-92EE-F6DAF11C65ED}" srcOrd="7" destOrd="0" presId="urn:microsoft.com/office/officeart/2008/layout/VerticalCurvedList"/>
    <dgm:cxn modelId="{040F053E-AB0A-4B9A-A103-E94E09CEB502}" type="presParOf" srcId="{1BAE235F-242E-4AAD-B5A1-E97205F7C2A4}" destId="{B6833378-1B62-4E5C-B6F1-7D7B7EEC0CEC}" srcOrd="8" destOrd="0" presId="urn:microsoft.com/office/officeart/2008/layout/VerticalCurvedList"/>
    <dgm:cxn modelId="{463C12B7-1427-4D8D-87EA-32DBE8C9031C}" type="presParOf" srcId="{B6833378-1B62-4E5C-B6F1-7D7B7EEC0CEC}" destId="{A2F36847-E7C5-4B56-9353-F860943CB68E}" srcOrd="0" destOrd="0" presId="urn:microsoft.com/office/officeart/2008/layout/VerticalCurvedList"/>
    <dgm:cxn modelId="{EA9608F7-8087-4FB1-87FB-E72FE3275CA1}" type="presParOf" srcId="{1BAE235F-242E-4AAD-B5A1-E97205F7C2A4}" destId="{6953008F-D46C-4F79-A5B6-204CC0A5A85B}" srcOrd="9" destOrd="0" presId="urn:microsoft.com/office/officeart/2008/layout/VerticalCurvedList"/>
    <dgm:cxn modelId="{4981310E-6774-4B1F-A2C3-B46265BFCFF9}" type="presParOf" srcId="{1BAE235F-242E-4AAD-B5A1-E97205F7C2A4}" destId="{826AC922-3384-4E63-A712-B12BCADBF770}" srcOrd="10" destOrd="0" presId="urn:microsoft.com/office/officeart/2008/layout/VerticalCurvedList"/>
    <dgm:cxn modelId="{0678AF47-D5EB-417B-8A85-42CCD08D45E2}" type="presParOf" srcId="{826AC922-3384-4E63-A712-B12BCADBF770}" destId="{43949846-24CD-4D46-83D2-FE3EB412D4E7}" srcOrd="0" destOrd="0" presId="urn:microsoft.com/office/officeart/2008/layout/VerticalCurvedList"/>
    <dgm:cxn modelId="{54195B78-F01A-4BE6-83C7-EF158B4CAADD}" type="presParOf" srcId="{1BAE235F-242E-4AAD-B5A1-E97205F7C2A4}" destId="{0DFB57A8-012B-4960-B4EE-C1C486B0C014}" srcOrd="11" destOrd="0" presId="urn:microsoft.com/office/officeart/2008/layout/VerticalCurvedList"/>
    <dgm:cxn modelId="{DDFFC8AB-8C9C-4593-8611-3E33A0DB5A77}" type="presParOf" srcId="{1BAE235F-242E-4AAD-B5A1-E97205F7C2A4}" destId="{9949831B-0DE9-4727-A54F-6C5D8CF4BB48}" srcOrd="12" destOrd="0" presId="urn:microsoft.com/office/officeart/2008/layout/VerticalCurvedList"/>
    <dgm:cxn modelId="{6F05D6F5-05B7-4E87-8C8C-D1A8DEA3DFD7}" type="presParOf" srcId="{9949831B-0DE9-4727-A54F-6C5D8CF4BB48}" destId="{91E61CAB-7BF9-4BBC-B6A3-22B5CD6603E6}" srcOrd="0" destOrd="0" presId="urn:microsoft.com/office/officeart/2008/layout/VerticalCurvedList"/>
    <dgm:cxn modelId="{C9BC2FB0-A71C-49A1-B893-65A52E683735}" type="presParOf" srcId="{1BAE235F-242E-4AAD-B5A1-E97205F7C2A4}" destId="{83F57C28-4526-4710-BCD6-32FFF6E81420}" srcOrd="13" destOrd="0" presId="urn:microsoft.com/office/officeart/2008/layout/VerticalCurvedList"/>
    <dgm:cxn modelId="{EDD6559B-2D8C-4A58-8620-A74AC1303436}" type="presParOf" srcId="{1BAE235F-242E-4AAD-B5A1-E97205F7C2A4}" destId="{1A70D0D5-2220-43B0-B115-0BC823E1AA54}" srcOrd="14" destOrd="0" presId="urn:microsoft.com/office/officeart/2008/layout/VerticalCurvedList"/>
    <dgm:cxn modelId="{CFEABDB9-1322-4E0C-979A-9681A3B97931}" type="presParOf" srcId="{1A70D0D5-2220-43B0-B115-0BC823E1AA54}" destId="{6DCC0F25-2478-418F-9CEB-26995AFD767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2A32C-F8B4-4BF8-9857-EF85D60AC288}">
      <dsp:nvSpPr>
        <dsp:cNvPr id="0" name=""/>
        <dsp:cNvSpPr/>
      </dsp:nvSpPr>
      <dsp:spPr>
        <a:xfrm>
          <a:off x="-6515615" y="-997267"/>
          <a:ext cx="7761208" cy="7761208"/>
        </a:xfrm>
        <a:prstGeom prst="blockArc">
          <a:avLst>
            <a:gd name="adj1" fmla="val 18900000"/>
            <a:gd name="adj2" fmla="val 2700000"/>
            <a:gd name="adj3" fmla="val 278"/>
          </a:avLst>
        </a:pr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158409-EC72-4AD3-90C9-5104CB1E3A5D}">
      <dsp:nvSpPr>
        <dsp:cNvPr id="0" name=""/>
        <dsp:cNvSpPr/>
      </dsp:nvSpPr>
      <dsp:spPr>
        <a:xfrm>
          <a:off x="441425" y="235535"/>
          <a:ext cx="5573090" cy="524075"/>
        </a:xfrm>
        <a:prstGeom prst="rect">
          <a:avLst/>
        </a:prstGeom>
        <a:solidFill>
          <a:srgbClr val="6F9F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effectLst/>
            </a:rPr>
            <a:t>ОБРАЗОВАНИЕ</a:t>
          </a:r>
          <a:endParaRPr lang="ru-RU" sz="2000" kern="1200" dirty="0">
            <a:solidFill>
              <a:schemeClr val="tx1"/>
            </a:solidFill>
            <a:effectLst/>
          </a:endParaRPr>
        </a:p>
      </dsp:txBody>
      <dsp:txXfrm>
        <a:off x="441425" y="235535"/>
        <a:ext cx="5573090" cy="524075"/>
      </dsp:txXfrm>
    </dsp:sp>
    <dsp:sp modelId="{B0A63228-CE50-4357-8795-FC0244209ED3}">
      <dsp:nvSpPr>
        <dsp:cNvPr id="0" name=""/>
        <dsp:cNvSpPr/>
      </dsp:nvSpPr>
      <dsp:spPr>
        <a:xfrm>
          <a:off x="76985" y="196643"/>
          <a:ext cx="655094" cy="6550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D4DF4-AE4B-4308-9D5F-E1FBE026E2AF}">
      <dsp:nvSpPr>
        <dsp:cNvPr id="0" name=""/>
        <dsp:cNvSpPr/>
      </dsp:nvSpPr>
      <dsp:spPr>
        <a:xfrm>
          <a:off x="879129" y="1048727"/>
          <a:ext cx="5098493" cy="524075"/>
        </a:xfrm>
        <a:prstGeom prst="rect">
          <a:avLst/>
        </a:prstGeom>
        <a:solidFill>
          <a:srgbClr val="9CBC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effectLst/>
            </a:rPr>
            <a:t>ДЕМОГРАФИЯ</a:t>
          </a:r>
          <a:endParaRPr lang="ru-RU" sz="2000" kern="1200" dirty="0">
            <a:solidFill>
              <a:schemeClr val="tx1"/>
            </a:solidFill>
            <a:effectLst/>
          </a:endParaRPr>
        </a:p>
      </dsp:txBody>
      <dsp:txXfrm>
        <a:off x="879129" y="1048727"/>
        <a:ext cx="5098493" cy="524075"/>
      </dsp:txXfrm>
    </dsp:sp>
    <dsp:sp modelId="{1F11F1C2-3462-4A6E-AD18-32FE039DF1F0}">
      <dsp:nvSpPr>
        <dsp:cNvPr id="0" name=""/>
        <dsp:cNvSpPr/>
      </dsp:nvSpPr>
      <dsp:spPr>
        <a:xfrm>
          <a:off x="551582" y="983217"/>
          <a:ext cx="655094" cy="6550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45211"/>
              <a:satOff val="863"/>
              <a:lumOff val="38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0DD8A-1E82-46EA-9912-76593019DB87}">
      <dsp:nvSpPr>
        <dsp:cNvPr id="0" name=""/>
        <dsp:cNvSpPr/>
      </dsp:nvSpPr>
      <dsp:spPr>
        <a:xfrm>
          <a:off x="1139206" y="1834724"/>
          <a:ext cx="4838416" cy="524075"/>
        </a:xfrm>
        <a:prstGeom prst="rect">
          <a:avLst/>
        </a:prstGeom>
        <a:solidFill>
          <a:srgbClr val="9EBE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effectLst/>
            </a:rPr>
            <a:t>ЭКОЛОГИЯ</a:t>
          </a:r>
          <a:endParaRPr lang="ru-RU" sz="2000" kern="1200" dirty="0">
            <a:solidFill>
              <a:schemeClr val="tx1"/>
            </a:solidFill>
            <a:effectLst/>
          </a:endParaRPr>
        </a:p>
      </dsp:txBody>
      <dsp:txXfrm>
        <a:off x="1139206" y="1834724"/>
        <a:ext cx="4838416" cy="524075"/>
      </dsp:txXfrm>
    </dsp:sp>
    <dsp:sp modelId="{E018929B-82DC-4051-89E5-829A2D6C9D46}">
      <dsp:nvSpPr>
        <dsp:cNvPr id="0" name=""/>
        <dsp:cNvSpPr/>
      </dsp:nvSpPr>
      <dsp:spPr>
        <a:xfrm>
          <a:off x="811659" y="1769215"/>
          <a:ext cx="655094" cy="6550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90421"/>
              <a:satOff val="1725"/>
              <a:lumOff val="76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C5ED2E-FE5B-459A-92EE-F6DAF11C65ED}">
      <dsp:nvSpPr>
        <dsp:cNvPr id="0" name=""/>
        <dsp:cNvSpPr/>
      </dsp:nvSpPr>
      <dsp:spPr>
        <a:xfrm>
          <a:off x="1222246" y="2621298"/>
          <a:ext cx="4755376" cy="524075"/>
        </a:xfrm>
        <a:prstGeom prst="rect">
          <a:avLst/>
        </a:prstGeom>
        <a:solidFill>
          <a:srgbClr val="97C7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effectLst/>
            </a:rPr>
            <a:t>КУЛЬТУРА</a:t>
          </a:r>
          <a:endParaRPr lang="ru-RU" sz="2000" kern="1200" dirty="0">
            <a:solidFill>
              <a:schemeClr val="tx1"/>
            </a:solidFill>
            <a:effectLst/>
          </a:endParaRPr>
        </a:p>
      </dsp:txBody>
      <dsp:txXfrm>
        <a:off x="1222246" y="2621298"/>
        <a:ext cx="4755376" cy="524075"/>
      </dsp:txXfrm>
    </dsp:sp>
    <dsp:sp modelId="{A2F36847-E7C5-4B56-9353-F860943CB68E}">
      <dsp:nvSpPr>
        <dsp:cNvPr id="0" name=""/>
        <dsp:cNvSpPr/>
      </dsp:nvSpPr>
      <dsp:spPr>
        <a:xfrm>
          <a:off x="894699" y="2555789"/>
          <a:ext cx="655094" cy="6550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35632"/>
              <a:satOff val="2588"/>
              <a:lumOff val="114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53008F-D46C-4F79-A5B6-204CC0A5A85B}">
      <dsp:nvSpPr>
        <dsp:cNvPr id="0" name=""/>
        <dsp:cNvSpPr/>
      </dsp:nvSpPr>
      <dsp:spPr>
        <a:xfrm>
          <a:off x="1139206" y="3407873"/>
          <a:ext cx="4838416" cy="524075"/>
        </a:xfrm>
        <a:prstGeom prst="rect">
          <a:avLst/>
        </a:prstGeom>
        <a:solidFill>
          <a:srgbClr val="B9D9A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effectLst/>
            </a:rPr>
            <a:t>ЖИЛЬЁ И ГОРОДСКАЯ СРЕДА</a:t>
          </a:r>
          <a:endParaRPr lang="ru-RU" sz="2000" kern="1200" dirty="0">
            <a:solidFill>
              <a:schemeClr val="tx1"/>
            </a:solidFill>
            <a:effectLst/>
          </a:endParaRPr>
        </a:p>
      </dsp:txBody>
      <dsp:txXfrm>
        <a:off x="1139206" y="3407873"/>
        <a:ext cx="4838416" cy="524075"/>
      </dsp:txXfrm>
    </dsp:sp>
    <dsp:sp modelId="{43949846-24CD-4D46-83D2-FE3EB412D4E7}">
      <dsp:nvSpPr>
        <dsp:cNvPr id="0" name=""/>
        <dsp:cNvSpPr/>
      </dsp:nvSpPr>
      <dsp:spPr>
        <a:xfrm>
          <a:off x="811659" y="3342363"/>
          <a:ext cx="655094" cy="6550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80842"/>
              <a:satOff val="3450"/>
              <a:lumOff val="152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FB57A8-012B-4960-B4EE-C1C486B0C014}">
      <dsp:nvSpPr>
        <dsp:cNvPr id="0" name=""/>
        <dsp:cNvSpPr/>
      </dsp:nvSpPr>
      <dsp:spPr>
        <a:xfrm>
          <a:off x="879027" y="4125080"/>
          <a:ext cx="5098493" cy="661655"/>
        </a:xfrm>
        <a:prstGeom prst="rect">
          <a:avLst/>
        </a:prstGeom>
        <a:solidFill>
          <a:srgbClr val="CFE5C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effectLst/>
            </a:rPr>
            <a:t>ПОДДЕРЖКА МАЛОГО И СРЕДНЕГО ПРЕДПРИНИМАТЕЛЬСТВА</a:t>
          </a:r>
          <a:endParaRPr lang="ru-RU" sz="2000" kern="1200" dirty="0">
            <a:solidFill>
              <a:schemeClr val="tx1"/>
            </a:solidFill>
            <a:effectLst/>
          </a:endParaRPr>
        </a:p>
      </dsp:txBody>
      <dsp:txXfrm>
        <a:off x="879027" y="4125080"/>
        <a:ext cx="5098493" cy="661655"/>
      </dsp:txXfrm>
    </dsp:sp>
    <dsp:sp modelId="{91E61CAB-7BF9-4BBC-B6A3-22B5CD6603E6}">
      <dsp:nvSpPr>
        <dsp:cNvPr id="0" name=""/>
        <dsp:cNvSpPr/>
      </dsp:nvSpPr>
      <dsp:spPr>
        <a:xfrm>
          <a:off x="551582" y="4128361"/>
          <a:ext cx="655094" cy="6550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26053"/>
              <a:satOff val="4313"/>
              <a:lumOff val="190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F57C28-4526-4710-BCD6-32FFF6E81420}">
      <dsp:nvSpPr>
        <dsp:cNvPr id="0" name=""/>
        <dsp:cNvSpPr/>
      </dsp:nvSpPr>
      <dsp:spPr>
        <a:xfrm>
          <a:off x="404532" y="4980444"/>
          <a:ext cx="5573090" cy="524075"/>
        </a:xfrm>
        <a:prstGeom prst="rect">
          <a:avLst/>
        </a:prstGeom>
        <a:solidFill>
          <a:srgbClr val="DBEC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effectLst/>
            </a:rPr>
            <a:t>ЗДРАВООХРАНЕНИЕ                                                           </a:t>
          </a:r>
          <a:r>
            <a:rPr lang="ru-RU" sz="1600" kern="1200" dirty="0" smtClean="0">
              <a:solidFill>
                <a:schemeClr val="tx1"/>
              </a:solidFill>
              <a:effectLst/>
            </a:rPr>
            <a:t>(БУ Когалымская городская больница )</a:t>
          </a:r>
          <a:endParaRPr lang="ru-RU" sz="1600" kern="1200" dirty="0">
            <a:solidFill>
              <a:schemeClr val="tx1"/>
            </a:solidFill>
            <a:effectLst/>
          </a:endParaRPr>
        </a:p>
      </dsp:txBody>
      <dsp:txXfrm>
        <a:off x="404532" y="4980444"/>
        <a:ext cx="5573090" cy="524075"/>
      </dsp:txXfrm>
    </dsp:sp>
    <dsp:sp modelId="{6DCC0F25-2478-418F-9CEB-26995AFD7672}">
      <dsp:nvSpPr>
        <dsp:cNvPr id="0" name=""/>
        <dsp:cNvSpPr/>
      </dsp:nvSpPr>
      <dsp:spPr>
        <a:xfrm>
          <a:off x="76985" y="4914935"/>
          <a:ext cx="655094" cy="6550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0D68F-2B69-438B-9BA1-ABEDB7D77B95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49ABE-6F8D-4DDD-B4D5-5907C2AA8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954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94A67-FB5D-42AD-A327-D87564D1AF48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4A5B0-8E53-4E8C-851D-97D7E79BD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40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4CCF0-9046-422E-A759-A4CEAA08EFC1}" type="datetime1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15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707E5-5A5B-480A-BE63-33E296E9798B}" type="datetime1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16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3EFA-7A4F-45FF-95A3-F4C34CF6FD2D}" type="datetime1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92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E6FC-AEE9-4929-A64F-4C1D1EE6A273}" type="datetime1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599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7735-8DC7-48FE-8A0C-4984A5F7A7C2}" type="datetime1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84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2589-A457-4FD9-9559-6C0D96F77ACB}" type="datetime1">
              <a:rPr lang="ru-RU" smtClean="0"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02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020A-940C-449F-B0E4-A25115333988}" type="datetime1">
              <a:rPr lang="ru-RU" smtClean="0"/>
              <a:t>12.02.2025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40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FA3F-233B-480D-9CC9-477E1BE51724}" type="datetime1">
              <a:rPr lang="ru-RU" smtClean="0"/>
              <a:t>12.02.2025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4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8ED3-DA38-4E56-B27D-41F8A7372DC4}" type="datetime1">
              <a:rPr lang="ru-RU" smtClean="0"/>
              <a:t>12.02.2025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2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902B-E556-41D3-915F-1F9844F0F195}" type="datetime1">
              <a:rPr lang="ru-RU" smtClean="0"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748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581E-05DB-4158-A619-5176D243F847}" type="datetime1">
              <a:rPr lang="ru-RU" smtClean="0"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5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8F2BE-F9AD-4942-AC95-AE53028E3CC4}" type="datetime1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61500" y="6473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ACE63C15-BCEE-4ECB-859D-FAE8372502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2204700" y="-80407"/>
            <a:ext cx="25010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Располагайте объекты</a:t>
            </a:r>
          </a:p>
          <a:p>
            <a:r>
              <a:rPr lang="ru-RU" sz="1400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рамках модульной сетки,</a:t>
            </a:r>
          </a:p>
          <a:p>
            <a:r>
              <a:rPr lang="ru-RU" sz="1400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Заданной направляющими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874636901"/>
              </p:ext>
            </p:extLst>
          </p:nvPr>
        </p:nvGraphicFramePr>
        <p:xfrm>
          <a:off x="12298363" y="5630398"/>
          <a:ext cx="1227137" cy="1246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3" name="CorelDRAW" r:id="rId15" imgW="1696367" imgH="1724728" progId="CorelDraw.Graphic.20">
                  <p:embed/>
                </p:oleObj>
              </mc:Choice>
              <mc:Fallback>
                <p:oleObj name="CorelDRAW" r:id="rId15" imgW="1696367" imgH="1724728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2298363" y="5630398"/>
                        <a:ext cx="1227137" cy="1246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 userDrawn="1"/>
        </p:nvSpPr>
        <p:spPr>
          <a:xfrm>
            <a:off x="13619163" y="5707499"/>
            <a:ext cx="157607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RGB 0.120.225</a:t>
            </a:r>
          </a:p>
          <a:p>
            <a:endParaRPr lang="en-US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RGB</a:t>
            </a:r>
            <a:r>
              <a:rPr lang="en-US" sz="1400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23.173.22</a:t>
            </a:r>
          </a:p>
          <a:p>
            <a:endParaRPr lang="en-US" sz="1400" baseline="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RGB 109.109.108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0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118" cy="6858000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1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7173" y="3038314"/>
            <a:ext cx="80455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Информация </a:t>
            </a:r>
            <a:r>
              <a:rPr lang="ru-RU" sz="37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 реализации национальных проектов на территории города Когалыма за 2024 год</a:t>
            </a:r>
            <a:endParaRPr lang="ru-RU" sz="2400" b="1" i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anose="020B0502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ru-RU" sz="2400" b="1" i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anose="020B0502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ru-RU" sz="24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anose="020B0502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ru-RU" sz="2400" b="1" i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anose="020B0502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anose="020B0502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9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10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9476" y="291742"/>
            <a:ext cx="677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«Образование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» результаты реализации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AutoShape 2" descr="IMG_727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9742" b="13398"/>
          <a:stretch/>
        </p:blipFill>
        <p:spPr>
          <a:xfrm>
            <a:off x="548640" y="1194459"/>
            <a:ext cx="11292840" cy="5124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548640" y="5957310"/>
            <a:ext cx="11292840" cy="881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457200">
              <a:lnSpc>
                <a:spcPct val="100000"/>
              </a:lnSpc>
              <a:buNone/>
            </a:pPr>
            <a:r>
              <a:rPr lang="ru-RU" sz="18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100%  педагогов общеобразовательных организаций </a:t>
            </a:r>
            <a:r>
              <a:rPr lang="ru-RU" sz="180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города Когалыма прошли повышение квалификации, в том числе в центрах непрерывного повышения профессионального </a:t>
            </a:r>
            <a:r>
              <a:rPr lang="ru-RU" sz="18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мастерства (накопительным итогом)</a:t>
            </a:r>
            <a:endParaRPr lang="ru-RU" sz="1800" dirty="0">
              <a:ln w="0"/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25" y="81117"/>
            <a:ext cx="1390612" cy="10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11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4570" y="398965"/>
            <a:ext cx="652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«Образование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» результаты реализации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3899" y="698328"/>
            <a:ext cx="6031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atin typeface="Century Gothic" panose="020B0502020202020204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02921" y="6217242"/>
            <a:ext cx="1129284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buNone/>
            </a:pPr>
            <a:r>
              <a:rPr lang="ru-RU" sz="18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11 756 детей в возрасте от 5 до 18 лет охвачены дополнительным образованием</a:t>
            </a:r>
            <a:endParaRPr lang="ru-RU" sz="2000" dirty="0">
              <a:ln w="0"/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234" y="1198583"/>
            <a:ext cx="5259526" cy="4865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1" y="1198583"/>
            <a:ext cx="5575572" cy="4865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710" y="82185"/>
            <a:ext cx="123149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12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6726" y="393227"/>
            <a:ext cx="7211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«Образование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»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результаты реализации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35280" y="5791527"/>
            <a:ext cx="1168146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457200">
              <a:lnSpc>
                <a:spcPct val="100000"/>
              </a:lnSpc>
              <a:buNone/>
            </a:pPr>
            <a:r>
              <a:rPr lang="ru-RU" sz="18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4 306 детей, </a:t>
            </a:r>
            <a:r>
              <a:rPr lang="ru-RU" sz="180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обучающихся по образовательным программам основного и среднего общего образования, </a:t>
            </a:r>
            <a:r>
              <a:rPr lang="ru-RU" sz="18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охваченных </a:t>
            </a:r>
            <a:r>
              <a:rPr lang="ru-RU" sz="180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мероприятиями, направленными на раннюю профессиональную </a:t>
            </a:r>
            <a:r>
              <a:rPr lang="ru-RU" sz="18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ориентацию</a:t>
            </a:r>
            <a:endParaRPr lang="ru-RU" sz="1800" dirty="0">
              <a:ln w="0"/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9" y="1357991"/>
            <a:ext cx="5004958" cy="42942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1374437"/>
            <a:ext cx="6607914" cy="42777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388" y="142433"/>
            <a:ext cx="123149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5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13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1798" y="254453"/>
            <a:ext cx="6606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«Образование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» результаты реализации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56260" y="5738632"/>
            <a:ext cx="112395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sz="20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     3 037 детей охвачено </a:t>
            </a:r>
            <a:r>
              <a:rPr lang="ru-RU" sz="200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деятельностью </a:t>
            </a:r>
            <a:r>
              <a:rPr lang="ru-RU" sz="20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детского технопарка </a:t>
            </a:r>
            <a:r>
              <a:rPr lang="ru-RU" sz="200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«</a:t>
            </a:r>
            <a:r>
              <a:rPr lang="ru-RU" sz="2000" dirty="0" err="1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Кванториум</a:t>
            </a:r>
            <a:r>
              <a:rPr lang="ru-RU" sz="200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» </a:t>
            </a:r>
            <a:r>
              <a:rPr lang="ru-RU" sz="20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(Школьный </a:t>
            </a:r>
            <a:r>
              <a:rPr lang="ru-RU" sz="2000" dirty="0" err="1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Кванториум</a:t>
            </a:r>
            <a:r>
              <a:rPr lang="ru-RU" sz="20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) созданного на базе МАОУ «Средняя школа №5»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440" y="1214105"/>
            <a:ext cx="4373880" cy="4439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" y="1214104"/>
            <a:ext cx="6476999" cy="4439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67" y="151408"/>
            <a:ext cx="127869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5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3647" r="5634" b="7410"/>
          <a:stretch/>
        </p:blipFill>
        <p:spPr>
          <a:xfrm>
            <a:off x="969633" y="1258066"/>
            <a:ext cx="10420478" cy="503319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14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6684" y="343519"/>
            <a:ext cx="715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«Образование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» результаты реализации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969633" y="5040843"/>
            <a:ext cx="10420478" cy="10510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ru-RU" sz="18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    </a:t>
            </a:r>
            <a:r>
              <a:rPr lang="ru-RU" sz="180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Все образовательные организации города Когалыма активно используют сервисы федеральной информационно-сервисной платформы цифровой образовательной среды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35" y="175737"/>
            <a:ext cx="127417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6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15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0258" y="303862"/>
            <a:ext cx="663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«Образование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» результаты реализации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82919" y="5549982"/>
            <a:ext cx="11311899" cy="10929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ru-RU" sz="20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Благодаря нацпроекту «Образование» все </a:t>
            </a:r>
            <a:r>
              <a:rPr lang="ru-RU" sz="200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общеобразовательные организации </a:t>
            </a:r>
            <a:r>
              <a:rPr lang="ru-RU" sz="20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города Когалыма оснащены  </a:t>
            </a:r>
            <a:r>
              <a:rPr lang="ru-RU" sz="200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оборудованием в рамках внедрения цифровой образовательной </a:t>
            </a:r>
            <a:r>
              <a:rPr lang="ru-RU" sz="20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среды</a:t>
            </a:r>
            <a:endParaRPr lang="ru-RU" sz="2000" dirty="0">
              <a:ln w="0"/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542" y="1203960"/>
            <a:ext cx="4732277" cy="427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19" y="1203960"/>
            <a:ext cx="6236979" cy="427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931" y="177207"/>
            <a:ext cx="1280271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1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16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3208" y="445692"/>
            <a:ext cx="664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«Образование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»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результаты реализации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86508" y="6031149"/>
            <a:ext cx="1134067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457200">
              <a:lnSpc>
                <a:spcPct val="100000"/>
              </a:lnSpc>
              <a:buNone/>
            </a:pPr>
            <a:r>
              <a:rPr lang="ru-RU" sz="20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Проведено 758 мероприятий </a:t>
            </a:r>
            <a:r>
              <a:rPr lang="ru-RU" sz="200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добровольческого характера с участием в </a:t>
            </a:r>
            <a:r>
              <a:rPr lang="ru-RU" sz="20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них 9 895 жителей </a:t>
            </a:r>
            <a:r>
              <a:rPr lang="ru-RU" sz="200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города </a:t>
            </a:r>
            <a:r>
              <a:rPr lang="ru-RU" sz="20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Когалыма</a:t>
            </a:r>
            <a:endParaRPr lang="ru-RU" sz="2000" dirty="0">
              <a:ln w="0"/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00" y="1178098"/>
            <a:ext cx="5422540" cy="469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318" y="1242060"/>
            <a:ext cx="5621862" cy="4632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04" y="245329"/>
            <a:ext cx="1280271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6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17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92080" y="638102"/>
            <a:ext cx="562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«Экология» показатели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298958"/>
              </p:ext>
            </p:extLst>
          </p:nvPr>
        </p:nvGraphicFramePr>
        <p:xfrm>
          <a:off x="701040" y="1844040"/>
          <a:ext cx="10942319" cy="405384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{BDBED569-4797-4DF1-A0F4-6AAB3CD982D8}</a:tableStyleId>
              </a:tblPr>
              <a:tblGrid>
                <a:gridCol w="44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8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2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2096">
                  <a:extLst>
                    <a:ext uri="{9D8B030D-6E8A-4147-A177-3AD203B41FA5}">
                      <a16:colId xmlns:a16="http://schemas.microsoft.com/office/drawing/2014/main" val="2667440186"/>
                    </a:ext>
                  </a:extLst>
                </a:gridCol>
              </a:tblGrid>
              <a:tr h="1391503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Наименование целевого показателя</a:t>
                      </a:r>
                      <a:endParaRPr lang="ru-RU" sz="17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Единица</a:t>
                      </a:r>
                    </a:p>
                    <a:p>
                      <a:pPr algn="ctr"/>
                      <a:r>
                        <a:rPr lang="ru-RU" sz="1700" dirty="0" smtClean="0"/>
                        <a:t>измерения</a:t>
                      </a:r>
                      <a:endParaRPr lang="ru-RU" sz="17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Плановое значение на 2024 год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Фактическое</a:t>
                      </a:r>
                      <a:r>
                        <a:rPr lang="ru-RU" sz="1700" baseline="0" dirty="0" smtClean="0"/>
                        <a:t> значение (по состоянию на 31.12.2024)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 достижения показателя</a:t>
                      </a:r>
                    </a:p>
                    <a:p>
                      <a:pPr algn="ctr"/>
                      <a:endParaRPr lang="ru-RU" sz="1700" baseline="0" dirty="0" smtClean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271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«Протяженность очищенной прибрежной полосы водных объектов»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ru-RU" sz="18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/>
                        <a:t>км</a:t>
                      </a:r>
                      <a:endParaRPr lang="ru-RU" sz="18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/>
                        <a:t>36,28</a:t>
                      </a:r>
                      <a:endParaRPr lang="ru-RU" sz="18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36,28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100,0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96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«Количество населения, вовлеченного в мероприятия по очистке берегов водных объектов» (нарастающим итогом)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ru-RU" sz="1800" dirty="0" smtClean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/>
                        <a:t>тыс. чел.</a:t>
                      </a:r>
                      <a:endParaRPr lang="ru-RU" sz="1800" b="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/>
                        <a:t>4,0</a:t>
                      </a:r>
                      <a:endParaRPr lang="ru-RU" sz="1800" b="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/>
                        <a:t>4,4</a:t>
                      </a:r>
                      <a:endParaRPr lang="ru-RU" sz="1800" b="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/>
                        <a:t>110,0</a:t>
                      </a:r>
                      <a:endParaRPr lang="ru-RU" sz="1800" b="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784" y="498318"/>
            <a:ext cx="1280271" cy="9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0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18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1010" y="526210"/>
            <a:ext cx="6534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«Экология» результаты реализации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26158" y="5921847"/>
            <a:ext cx="11446362" cy="774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457200">
              <a:lnSpc>
                <a:spcPct val="100000"/>
              </a:lnSpc>
              <a:buNone/>
            </a:pPr>
            <a:r>
              <a:rPr lang="ru-RU" sz="1800" dirty="0" smtClean="0">
                <a:ln w="0"/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В рамках экологической акции «Вода России» от бытового мусора было очищено </a:t>
            </a:r>
          </a:p>
          <a:p>
            <a:pPr marL="0" lvl="0" indent="457200">
              <a:lnSpc>
                <a:spcPct val="100000"/>
              </a:lnSpc>
              <a:buNone/>
            </a:pPr>
            <a:r>
              <a:rPr lang="ru-RU" sz="1800" dirty="0" smtClean="0">
                <a:ln w="0"/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36 280 метров береговой линии</a:t>
            </a:r>
            <a:endParaRPr lang="ru-RU" sz="1800" dirty="0">
              <a:ln w="0"/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147" y="1467708"/>
            <a:ext cx="5658373" cy="4361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490156"/>
            <a:ext cx="5593081" cy="4339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316" y="287611"/>
            <a:ext cx="128636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9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19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8728" y="438922"/>
            <a:ext cx="743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«Жилье и городская среда» показатели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148874"/>
              </p:ext>
            </p:extLst>
          </p:nvPr>
        </p:nvGraphicFramePr>
        <p:xfrm>
          <a:off x="490446" y="1367654"/>
          <a:ext cx="11396753" cy="472834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{BDBED569-4797-4DF1-A0F4-6AAB3CD982D8}</a:tableStyleId>
              </a:tblPr>
              <a:tblGrid>
                <a:gridCol w="5431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9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8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0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857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Наименование целевого показателя</a:t>
                      </a:r>
                      <a:endParaRPr lang="ru-RU" sz="16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Ед.</a:t>
                      </a:r>
                    </a:p>
                    <a:p>
                      <a:pPr algn="ctr"/>
                      <a:r>
                        <a:rPr lang="ru-RU" sz="1600" dirty="0" smtClean="0"/>
                        <a:t>изм.</a:t>
                      </a:r>
                      <a:endParaRPr lang="ru-RU" sz="16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Плановое значение на 2024 год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Фактическое значение (по состоянию на</a:t>
                      </a:r>
                      <a:r>
                        <a:rPr lang="ru-RU" sz="1600" baseline="0" dirty="0" smtClean="0"/>
                        <a:t> 31.12.</a:t>
                      </a:r>
                      <a:r>
                        <a:rPr lang="ru-RU" sz="1600" dirty="0" smtClean="0"/>
                        <a:t>2024)</a:t>
                      </a:r>
                    </a:p>
                    <a:p>
                      <a:pPr algn="ctr"/>
                      <a:endParaRPr lang="ru-RU" sz="1600" dirty="0" smtClean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% достижения показателя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559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«Объем жилищного строительства»</a:t>
                      </a:r>
                      <a:endParaRPr lang="ru-RU" sz="16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млн. кв. метров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0,024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0,0231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96,3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8579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«Доля граждан, принявших участие в решении вопросов развития городской среды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среды»</a:t>
                      </a:r>
                      <a:endParaRPr lang="ru-RU" sz="160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%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30,0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33,1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110,3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559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«Количество благоустроенных общественных пространств, включенных в государственные (муниципальные) программы формирования современной городской среды»</a:t>
                      </a:r>
                      <a:endParaRPr lang="ru-RU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шт.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100,0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42" y="200323"/>
            <a:ext cx="128636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9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solidFill>
                  <a:prstClr val="white"/>
                </a:solidFill>
                <a:latin typeface="Century Gothic" panose="020B0502020202020204" pitchFamily="34" charset="0"/>
              </a:rPr>
              <a:pPr/>
              <a:t>2</a:t>
            </a:fld>
            <a:endParaRPr lang="ru-RU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8475" y="333607"/>
            <a:ext cx="9236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УЧАСТИЕ В НАЦИОНАЛЬНЫХ ПРОЕКТАХ</a:t>
            </a:r>
            <a:endParaRPr lang="ru-RU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22631" y="1294410"/>
            <a:ext cx="4428738" cy="496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23755" y="1529583"/>
            <a:ext cx="42276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Указ Президента №204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Российской Федерации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«О национальных целях и Стратегических задачах развития Российской Федерации на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период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до 2024 года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»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25" y="2678094"/>
            <a:ext cx="2079415" cy="17543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7</a:t>
            </a:r>
            <a:endParaRPr lang="ru-RU" sz="2800" b="1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портфелей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проектов</a:t>
            </a:r>
            <a:endParaRPr lang="ru-RU" sz="2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6325742"/>
              </p:ext>
            </p:extLst>
          </p:nvPr>
        </p:nvGraphicFramePr>
        <p:xfrm>
          <a:off x="1282537" y="918198"/>
          <a:ext cx="6054608" cy="5766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47693" y="4011525"/>
            <a:ext cx="34475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Указ Президента № 309 Российской Федерации «О национальных целях развития Российской Федерации на период до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2030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года и на перспективу до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2036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года»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20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0589" y="168893"/>
            <a:ext cx="8651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«Жилье и городская среда» результаты реализации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556260" y="6362264"/>
            <a:ext cx="10515600" cy="387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None/>
            </a:pPr>
            <a:r>
              <a:rPr lang="ru-RU" sz="1600" dirty="0" smtClean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В 2024 году завершился </a:t>
            </a:r>
            <a:r>
              <a:rPr lang="en-US" sz="1600" dirty="0" smtClean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III</a:t>
            </a:r>
            <a:r>
              <a:rPr lang="ru-RU" sz="1600" dirty="0" smtClean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 этап </a:t>
            </a:r>
            <a:r>
              <a:rPr lang="ru-RU" sz="160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благоустройства </a:t>
            </a:r>
            <a:r>
              <a:rPr lang="ru-RU" sz="1600" dirty="0" smtClean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территории «</a:t>
            </a:r>
            <a:r>
              <a:rPr lang="ru-RU" sz="1600" dirty="0" err="1" smtClean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Этнодеревня</a:t>
            </a:r>
            <a:r>
              <a:rPr lang="ru-RU" sz="1600" dirty="0" smtClean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в городе Когалыме» 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756747"/>
            <a:ext cx="3456306" cy="24566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798" y="741161"/>
            <a:ext cx="3017521" cy="2461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4" y="3306961"/>
            <a:ext cx="3456308" cy="2916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239" y="724166"/>
            <a:ext cx="3218181" cy="2489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74" y="792175"/>
            <a:ext cx="758825" cy="7414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379" y="48223"/>
            <a:ext cx="1125068" cy="6950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799" y="3368628"/>
            <a:ext cx="3017521" cy="2870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4297" y="3352519"/>
            <a:ext cx="3286123" cy="28866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41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21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3873" y="478786"/>
            <a:ext cx="877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«Малое и среднее предпринимательство» показатели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013195"/>
              </p:ext>
            </p:extLst>
          </p:nvPr>
        </p:nvGraphicFramePr>
        <p:xfrm>
          <a:off x="507740" y="1459238"/>
          <a:ext cx="11386632" cy="4495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{BDBED569-4797-4DF1-A0F4-6AAB3CD982D8}</a:tableStyleId>
              </a:tblPr>
              <a:tblGrid>
                <a:gridCol w="5785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0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7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6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60420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Наименование целевого показателя</a:t>
                      </a:r>
                      <a:endParaRPr lang="ru-RU" sz="17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Единица</a:t>
                      </a:r>
                    </a:p>
                    <a:p>
                      <a:pPr algn="ctr"/>
                      <a:r>
                        <a:rPr lang="ru-RU" sz="1700" dirty="0" smtClean="0"/>
                        <a:t>измерения</a:t>
                      </a:r>
                      <a:endParaRPr lang="ru-RU" sz="17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Плановое значение на 2024 год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/>
                        <a:t>Фактическое</a:t>
                      </a:r>
                      <a:r>
                        <a:rPr lang="ru-RU" sz="1700" baseline="0" dirty="0" smtClean="0"/>
                        <a:t> значение (по состоянию на 31.12.2024)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% достижения показателя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825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«Доля сданных в аренду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предпринимательства, объектов недвижимого имущества, включенных в перечни государственного имущества и перечни муниципального имущества, в общем количестве объектов недвижимого имущества, включенных в указанные перечни»</a:t>
                      </a:r>
                    </a:p>
                    <a:p>
                      <a:pPr algn="l"/>
                      <a:endParaRPr lang="ru-RU" sz="16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60,0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77,6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129,3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60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«Увеличение количества объектов имущества в перечнях государственного и муниципального имущества в субъектах Российской Федерации»</a:t>
                      </a:r>
                    </a:p>
                    <a:p>
                      <a:pPr algn="l"/>
                      <a:endParaRPr lang="ru-RU" sz="160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%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10,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10,1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101,0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20" y="290636"/>
            <a:ext cx="1121761" cy="83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22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2110" y="211538"/>
            <a:ext cx="7385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«Малое и среднее предпринимательство» результаты реализации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04521" y="5816560"/>
            <a:ext cx="1120647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457200"/>
            <a:r>
              <a:rPr lang="ru-RU" dirty="0" smtClean="0">
                <a:ln w="0"/>
                <a:latin typeface="Century Gothic" panose="020B0502020202020204" pitchFamily="34" charset="0"/>
                <a:cs typeface="Times New Roman" pitchFamily="18" charset="0"/>
              </a:rPr>
              <a:t>В 2024 году 4 субъектам малого и среднего предпринимательства предоставлена </a:t>
            </a:r>
            <a:r>
              <a:rPr lang="ru-RU" dirty="0">
                <a:ln w="0"/>
                <a:latin typeface="Century Gothic" panose="020B0502020202020204" pitchFamily="34" charset="0"/>
                <a:cs typeface="Times New Roman" pitchFamily="18" charset="0"/>
              </a:rPr>
              <a:t>финансовая </a:t>
            </a:r>
            <a:r>
              <a:rPr lang="ru-RU" dirty="0" smtClean="0">
                <a:ln w="0"/>
                <a:latin typeface="Century Gothic" panose="020B0502020202020204" pitchFamily="34" charset="0"/>
                <a:cs typeface="Times New Roman" pitchFamily="18" charset="0"/>
              </a:rPr>
              <a:t>поддержка в виде возмещения части затрат, связанных с началом предпринимательской деятельности</a:t>
            </a:r>
            <a:endParaRPr lang="ru-RU" dirty="0">
              <a:ln w="0"/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1" y="1295400"/>
            <a:ext cx="5278120" cy="4442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79" y="245863"/>
            <a:ext cx="1121761" cy="796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997" y="1295400"/>
            <a:ext cx="5683002" cy="4442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8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23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8333" y="150194"/>
            <a:ext cx="912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«Малое и среднее предпринимательство»         результаты реализации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7652"/>
          <a:stretch/>
        </p:blipFill>
        <p:spPr>
          <a:xfrm>
            <a:off x="8290560" y="1427962"/>
            <a:ext cx="3723639" cy="4088916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436847" y="5653350"/>
            <a:ext cx="11625972" cy="820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ru-RU" sz="2100" dirty="0" smtClean="0">
                <a:ln w="0"/>
                <a:latin typeface="Century Gothic" panose="020B0502020202020204" pitchFamily="34" charset="0"/>
                <a:cs typeface="Times New Roman" pitchFamily="18" charset="0"/>
              </a:rPr>
              <a:t>72 </a:t>
            </a:r>
            <a:r>
              <a:rPr lang="ru-RU" sz="21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субъекта </a:t>
            </a:r>
            <a:r>
              <a:rPr lang="ru-RU" sz="210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малого и среднего предпринимательства </a:t>
            </a:r>
            <a:r>
              <a:rPr lang="ru-RU" sz="21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получили </a:t>
            </a:r>
            <a:r>
              <a:rPr lang="ru-RU" sz="210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финансовую поддержку в форме субсидий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21" y="291627"/>
            <a:ext cx="1127858" cy="7986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955" y="1427962"/>
            <a:ext cx="3642618" cy="40889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46" y="1427962"/>
            <a:ext cx="3863522" cy="407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7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24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2093" y="219158"/>
            <a:ext cx="738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«Малое и среднее предпринимательство»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6057" y="638922"/>
            <a:ext cx="6031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езультаты реализации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492" y="1328445"/>
            <a:ext cx="3831855" cy="4698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57" y="281500"/>
            <a:ext cx="1127858" cy="7986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03" y="1288616"/>
            <a:ext cx="3473492" cy="4280694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470333" y="6105610"/>
            <a:ext cx="1146901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457200">
              <a:lnSpc>
                <a:spcPct val="100000"/>
              </a:lnSpc>
              <a:buNone/>
            </a:pPr>
            <a:r>
              <a:rPr lang="ru-RU" sz="20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5-ти предпринимателям были предоставлены гранты за счет средств местного бюджета</a:t>
            </a:r>
            <a:endParaRPr lang="ru-RU" sz="2000" dirty="0">
              <a:ln w="0"/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33" y="1328445"/>
            <a:ext cx="3974937" cy="462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7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25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9333" y="253164"/>
            <a:ext cx="7385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«Малое и среднее предпринимательство» результаты реализации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93400" y="5752831"/>
            <a:ext cx="11636979" cy="8039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457200">
              <a:lnSpc>
                <a:spcPct val="100000"/>
              </a:lnSpc>
              <a:buNone/>
            </a:pPr>
            <a:r>
              <a:rPr lang="ru-RU" sz="2000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Оказана имущественная поддержка 50 субъектам малого и среднего предпринимательства</a:t>
            </a:r>
            <a:endParaRPr lang="ru-RU" sz="2000" dirty="0">
              <a:ln w="0"/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5" y="1473200"/>
            <a:ext cx="6086452" cy="40302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424" y="1473200"/>
            <a:ext cx="5158375" cy="4030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31" y="285516"/>
            <a:ext cx="112785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26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8033" y="424352"/>
            <a:ext cx="562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«Культура» показатели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900064"/>
              </p:ext>
            </p:extLst>
          </p:nvPr>
        </p:nvGraphicFramePr>
        <p:xfrm>
          <a:off x="871253" y="1595771"/>
          <a:ext cx="10754626" cy="364567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{BDBED569-4797-4DF1-A0F4-6AAB3CD982D8}</a:tableStyleId>
              </a:tblPr>
              <a:tblGrid>
                <a:gridCol w="4670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2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8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3399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Наименование целевого показателя</a:t>
                      </a:r>
                      <a:endParaRPr lang="ru-RU" sz="18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Единица</a:t>
                      </a:r>
                    </a:p>
                    <a:p>
                      <a:pPr algn="ctr"/>
                      <a:r>
                        <a:rPr lang="ru-RU" sz="1800" dirty="0" smtClean="0"/>
                        <a:t>измерения</a:t>
                      </a:r>
                      <a:endParaRPr lang="ru-RU" sz="18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Плановое значение на 2024 год</a:t>
                      </a:r>
                      <a:endParaRPr lang="ru-RU" sz="17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Фактическое</a:t>
                      </a:r>
                      <a:r>
                        <a:rPr lang="ru-RU" sz="1700" baseline="0" dirty="0" smtClean="0"/>
                        <a:t> значение (по состоянию на 31.12.2024)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% достижения показателя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710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«Количество специалистов сферы культуры, повысивших квалификацию на базе Центров непрерывного образования и повышения квалификации творческих и управленческих кадров в сфере культуры»</a:t>
                      </a:r>
                      <a:r>
                        <a:rPr lang="ru-RU" sz="1800" baseline="0" dirty="0" smtClean="0"/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baseline="0" dirty="0" smtClean="0"/>
                        <a:t>(</a:t>
                      </a:r>
                      <a:r>
                        <a:rPr lang="ru-RU" sz="1800" dirty="0" smtClean="0"/>
                        <a:t>нарастающим итогом)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ru-RU" sz="18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/>
                        <a:t>чел.</a:t>
                      </a:r>
                      <a:endParaRPr lang="ru-RU" sz="18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dirty="0" smtClean="0"/>
                        <a:t>44</a:t>
                      </a:r>
                      <a:endParaRPr lang="ru-RU" sz="18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106,8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22" y="345784"/>
            <a:ext cx="112785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5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27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6378" y="305203"/>
            <a:ext cx="7798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«Культура» результаты реализации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2" y="907365"/>
            <a:ext cx="10172700" cy="48696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9620" y="5841283"/>
            <a:ext cx="1023366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indent="457200">
              <a:spcBef>
                <a:spcPts val="1000"/>
              </a:spcBef>
            </a:pPr>
            <a:r>
              <a:rPr lang="ru-RU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В 2024 году12 </a:t>
            </a:r>
            <a:r>
              <a:rPr lang="ru-RU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специалистов </a:t>
            </a:r>
            <a:r>
              <a:rPr lang="ru-RU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города </a:t>
            </a:r>
            <a:r>
              <a:rPr lang="ru-RU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прошли обучение на базе Центра непрерывного образования и повышения квалификации творческих и управленческих кадров в сфере </a:t>
            </a:r>
            <a:r>
              <a:rPr lang="ru-RU" dirty="0" smtClean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культуры </a:t>
            </a:r>
            <a:endParaRPr lang="ru-RU" dirty="0">
              <a:ln w="0"/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691" y="108720"/>
            <a:ext cx="112785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/>
              <a:t>28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8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3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8022" y="2559688"/>
            <a:ext cx="5173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НАЦИОНАЛЬНЫХ ПРОЕКТОВ</a:t>
            </a:r>
          </a:p>
          <a:p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2053" y="2606526"/>
            <a:ext cx="529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РЕГИОНАЛЬНЫХ ПРОЕКТОВ</a:t>
            </a:r>
            <a:endParaRPr lang="ru-RU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01441" y="5884153"/>
            <a:ext cx="292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ПОКАЗАТЕЛЬ</a:t>
            </a:r>
            <a:endParaRPr lang="ru-RU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20842" y="5911010"/>
            <a:ext cx="2608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МЛН. РУБЛЕЙ</a:t>
            </a:r>
            <a:endParaRPr lang="ru-RU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74214" y="-102580"/>
            <a:ext cx="148470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</a:t>
            </a:r>
            <a:endParaRPr lang="ru-RU" sz="20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725506" y="-31494"/>
            <a:ext cx="278473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16</a:t>
            </a:r>
            <a:endParaRPr lang="ru-RU" sz="20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075490" y="3138605"/>
            <a:ext cx="4084773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791</a:t>
            </a:r>
            <a:endParaRPr lang="ru-RU" sz="20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721687" y="3303726"/>
            <a:ext cx="278473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21</a:t>
            </a:r>
            <a:endParaRPr lang="ru-RU" sz="20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558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222238"/>
              </p:ext>
            </p:extLst>
          </p:nvPr>
        </p:nvGraphicFramePr>
        <p:xfrm>
          <a:off x="11943851" y="5505450"/>
          <a:ext cx="260849" cy="136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9" name="CorelDRAW" r:id="rId5" imgW="307502" imgH="1402331" progId="CorelDraw.Graphic.20">
                  <p:embed/>
                </p:oleObj>
              </mc:Choice>
              <mc:Fallback>
                <p:oleObj name="CorelDRAW" r:id="rId5" imgW="307502" imgH="1402331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43851" y="5505450"/>
                        <a:ext cx="260849" cy="1369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4</a:t>
            </a:fld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26282" y="858918"/>
            <a:ext cx="9528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Кассовое</a:t>
            </a:r>
            <a:r>
              <a:rPr lang="ru-RU" sz="2800" b="1" dirty="0" smtClean="0">
                <a:latin typeface="Century Gothic" panose="020B0502020202020204" pitchFamily="34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исполнение</a:t>
            </a:r>
            <a:r>
              <a:rPr lang="ru-RU" sz="2800" b="1" dirty="0" smtClean="0">
                <a:latin typeface="Century Gothic" panose="020B0502020202020204" pitchFamily="34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национальных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проектов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059819"/>
              </p:ext>
            </p:extLst>
          </p:nvPr>
        </p:nvGraphicFramePr>
        <p:xfrm>
          <a:off x="771598" y="1653820"/>
          <a:ext cx="10796484" cy="428671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096923">
                  <a:extLst>
                    <a:ext uri="{9D8B030D-6E8A-4147-A177-3AD203B41FA5}">
                      <a16:colId xmlns:a16="http://schemas.microsoft.com/office/drawing/2014/main" val="1618375720"/>
                    </a:ext>
                  </a:extLst>
                </a:gridCol>
                <a:gridCol w="6484368">
                  <a:extLst>
                    <a:ext uri="{9D8B030D-6E8A-4147-A177-3AD203B41FA5}">
                      <a16:colId xmlns:a16="http://schemas.microsoft.com/office/drawing/2014/main" val="1909966692"/>
                    </a:ext>
                  </a:extLst>
                </a:gridCol>
                <a:gridCol w="3215193">
                  <a:extLst>
                    <a:ext uri="{9D8B030D-6E8A-4147-A177-3AD203B41FA5}">
                      <a16:colId xmlns:a16="http://schemas.microsoft.com/office/drawing/2014/main" val="1241055436"/>
                    </a:ext>
                  </a:extLst>
                </a:gridCol>
              </a:tblGrid>
              <a:tr h="9217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национального проекта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Фактическое исполнение  на 31.12.2024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(тыс. руб.)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475599"/>
                  </a:ext>
                </a:extLst>
              </a:tr>
              <a:tr h="56083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Образование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643 208,8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144463"/>
                  </a:ext>
                </a:extLst>
              </a:tr>
              <a:tr h="56083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Демография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033640"/>
                  </a:ext>
                </a:extLst>
              </a:tr>
              <a:tr h="56083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Экология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454143"/>
                  </a:ext>
                </a:extLst>
              </a:tr>
              <a:tr h="56083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Культура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755484"/>
                  </a:ext>
                </a:extLst>
              </a:tr>
              <a:tr h="56083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Жилье и городская среда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138 520,5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790766"/>
                  </a:ext>
                </a:extLst>
              </a:tr>
              <a:tr h="56083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Малое и среднее предпринимательство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9 098,9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518864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188" y="377292"/>
            <a:ext cx="123759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5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8052" y="571405"/>
            <a:ext cx="562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«Демография» показатели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153266"/>
              </p:ext>
            </p:extLst>
          </p:nvPr>
        </p:nvGraphicFramePr>
        <p:xfrm>
          <a:off x="510987" y="1726247"/>
          <a:ext cx="11295531" cy="46476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{BDBED569-4797-4DF1-A0F4-6AAB3CD982D8}</a:tableStyleId>
              </a:tblPr>
              <a:tblGrid>
                <a:gridCol w="5567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9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6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02838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Наименование целевого показателя</a:t>
                      </a:r>
                      <a:endParaRPr lang="ru-RU" sz="17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Единица</a:t>
                      </a:r>
                    </a:p>
                    <a:p>
                      <a:pPr algn="ctr"/>
                      <a:r>
                        <a:rPr lang="ru-RU" sz="1700" dirty="0" smtClean="0"/>
                        <a:t>измерения</a:t>
                      </a:r>
                      <a:endParaRPr lang="ru-RU" sz="17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Плановое значение</a:t>
                      </a:r>
                      <a:r>
                        <a:rPr lang="ru-RU" sz="1600" baseline="0" dirty="0" smtClean="0"/>
                        <a:t> на 2024 год</a:t>
                      </a:r>
                      <a:endParaRPr lang="ru-RU" sz="16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Фактическое</a:t>
                      </a:r>
                      <a:r>
                        <a:rPr lang="ru-RU" sz="1600" baseline="0" dirty="0" smtClean="0"/>
                        <a:t> значение (по состоянию на 31.12.2024)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%</a:t>
                      </a:r>
                      <a:r>
                        <a:rPr lang="ru-RU" sz="1700" baseline="0" dirty="0" smtClean="0"/>
                        <a:t> достижения показателя</a:t>
                      </a:r>
                      <a:endParaRPr lang="ru-RU" sz="17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2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700" dirty="0" smtClean="0"/>
                        <a:t>«Уровень обеспеченности граждан спортивными сооружениями исходя из единовременной пропускной способности объектов спорта»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ru-RU" sz="17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dirty="0" smtClean="0"/>
                        <a:t>%</a:t>
                      </a:r>
                      <a:endParaRPr lang="ru-RU" sz="17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</a:rPr>
                        <a:t>50,5</a:t>
                      </a:r>
                      <a:endParaRPr lang="ru-RU" sz="17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</a:rPr>
                        <a:t>56,3</a:t>
                      </a:r>
                      <a:endParaRPr lang="ru-RU" sz="1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</a:rPr>
                        <a:t>111,5</a:t>
                      </a:r>
                      <a:endParaRPr lang="ru-RU" sz="17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41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700" dirty="0" smtClean="0"/>
                        <a:t>«Доступность дошкольного образования для детей в возрасте от 1,5 до 3 лет»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ru-RU" sz="1700" dirty="0" smtClean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dirty="0" smtClean="0"/>
                        <a:t>%</a:t>
                      </a:r>
                      <a:endParaRPr lang="ru-RU" sz="1700" b="1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</a:rPr>
                        <a:t>100,0</a:t>
                      </a:r>
                      <a:endParaRPr lang="ru-RU" sz="17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</a:rPr>
                        <a:t>100,0</a:t>
                      </a:r>
                      <a:endParaRPr lang="ru-RU" sz="1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</a:rPr>
                        <a:t>100,0</a:t>
                      </a:r>
                      <a:endParaRPr lang="ru-RU" sz="17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2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700" dirty="0" smtClean="0"/>
                        <a:t>«Среднее время ожидания места для получения дошкольного образования детьми в возрасте от 1,5 до 3 лет»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ru-RU" sz="17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dirty="0" smtClean="0"/>
                        <a:t>мес.</a:t>
                      </a:r>
                      <a:endParaRPr lang="ru-RU" sz="1700" b="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17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1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17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2" y="551444"/>
            <a:ext cx="123759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6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6006" y="402194"/>
            <a:ext cx="698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«Демография» результаты реализации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endParaRPr lang="ru-RU" b="1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3876" y="5978446"/>
            <a:ext cx="11325224" cy="841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r>
              <a:rPr lang="ru-RU" sz="190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Уровень обеспеченности спортивными </a:t>
            </a:r>
            <a:r>
              <a:rPr lang="ru-RU" sz="1900" dirty="0" smtClean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сооружениями, </a:t>
            </a:r>
            <a:r>
              <a:rPr lang="ru-RU" sz="190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исходя из единой пропускной способности объектов </a:t>
            </a:r>
            <a:r>
              <a:rPr lang="ru-RU" sz="1900" dirty="0" smtClean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спорта, составил </a:t>
            </a:r>
            <a:r>
              <a:rPr lang="ru-RU" sz="190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56,3% (целевое значение на 2024 год – 50,5</a:t>
            </a:r>
            <a:r>
              <a:rPr lang="ru-RU" sz="1900" dirty="0" smtClean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%)</a:t>
            </a:r>
            <a:endParaRPr lang="ru-RU" sz="1900" dirty="0">
              <a:solidFill>
                <a:sysClr val="windowText" lastClr="0000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500" y="186662"/>
            <a:ext cx="1237595" cy="9632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6" y="1250442"/>
            <a:ext cx="11325224" cy="4762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387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7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2002" y="278532"/>
            <a:ext cx="6566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«Демография» результаты реализации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endParaRPr lang="ru-RU" b="1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1097357"/>
            <a:ext cx="10347960" cy="5559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716280" y="5602739"/>
            <a:ext cx="10347960" cy="11449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0000">
                <a:schemeClr val="accent5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ap="flat" cmpd="sng" algn="ctr">
            <a:solidFill>
              <a:schemeClr val="accent1">
                <a:lumMod val="20000"/>
                <a:lumOff val="80000"/>
                <a:alpha val="65000"/>
              </a:scheme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None/>
            </a:pPr>
            <a:r>
              <a:rPr lang="ru-RU" sz="1900" dirty="0" smtClean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Все </a:t>
            </a:r>
            <a:r>
              <a:rPr lang="ru-RU" sz="190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дети в возрасте от 1,5 до 3 лет, желающие посещать дошкольные образовательные организации, </a:t>
            </a:r>
            <a:r>
              <a:rPr lang="ru-RU" sz="180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охвачены</a:t>
            </a:r>
            <a:r>
              <a:rPr lang="ru-RU" sz="190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 дошкольным образованием. Актуальная очередность в детские сады </a:t>
            </a:r>
            <a:r>
              <a:rPr lang="ru-RU" sz="1900" dirty="0" smtClean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отсутствует</a:t>
            </a:r>
            <a:endParaRPr lang="ru-RU" sz="1900" dirty="0">
              <a:solidFill>
                <a:sysClr val="windowText" lastClr="0000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664" y="84592"/>
            <a:ext cx="123759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0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961" y="333399"/>
            <a:ext cx="562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«Образование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»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425556"/>
              </p:ext>
            </p:extLst>
          </p:nvPr>
        </p:nvGraphicFramePr>
        <p:xfrm>
          <a:off x="234668" y="1283417"/>
          <a:ext cx="11719113" cy="529023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{BDBED569-4797-4DF1-A0F4-6AAB3CD982D8}</a:tableStyleId>
              </a:tblPr>
              <a:tblGrid>
                <a:gridCol w="7194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7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6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17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Наименование целевого показателя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Ед.</a:t>
                      </a:r>
                    </a:p>
                    <a:p>
                      <a:pPr algn="ctr"/>
                      <a:r>
                        <a:rPr lang="ru-RU" sz="1400" dirty="0" smtClean="0"/>
                        <a:t>изм.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Плановое значение на 2024 год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Фактическое</a:t>
                      </a:r>
                      <a:r>
                        <a:rPr lang="ru-RU" sz="1400" baseline="0" dirty="0" smtClean="0"/>
                        <a:t> значение (по состоянию на 31.12.2024)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</a:t>
                      </a:r>
                      <a:r>
                        <a:rPr lang="ru-RU" sz="1400" baseline="0" dirty="0" smtClean="0"/>
                        <a:t> достижения показателя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82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«Доля педагогических работников общеобразовательных организаций, прошедших повышение квалификации, в том числе в центрах непрерывного повышения профессионального мастерства»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 smtClean="0"/>
                        <a:t>%</a:t>
                      </a:r>
                      <a:endParaRPr lang="ru-RU" sz="145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 smtClean="0">
                          <a:solidFill>
                            <a:schemeClr val="tx1"/>
                          </a:solidFill>
                        </a:rPr>
                        <a:t>53,8</a:t>
                      </a:r>
                      <a:endParaRPr lang="ru-RU" sz="14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  <a:endParaRPr lang="ru-RU" sz="14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185,9</a:t>
                      </a:r>
                      <a:endParaRPr lang="ru-RU" sz="14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6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«Доля детей в возрасте от 5 до 18 лет, охваченных дополнительным образованием»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 smtClean="0"/>
                        <a:t>%</a:t>
                      </a:r>
                      <a:endParaRPr lang="ru-RU" sz="1450" b="1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 smtClean="0">
                          <a:solidFill>
                            <a:schemeClr val="tx1"/>
                          </a:solidFill>
                        </a:rPr>
                        <a:t>87,5</a:t>
                      </a:r>
                      <a:endParaRPr lang="ru-RU" sz="14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89,2</a:t>
                      </a:r>
                      <a:endParaRPr lang="ru-RU" sz="14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101,9</a:t>
                      </a:r>
                      <a:endParaRPr lang="ru-RU" sz="14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82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«Охват детей деятельностью региональных центров выявления, поддержки и развития способностей и талантов у детей и молодежи, технопарков «</a:t>
                      </a:r>
                      <a:r>
                        <a:rPr lang="ru-RU" sz="1400" dirty="0" err="1" smtClean="0"/>
                        <a:t>Кванториум</a:t>
                      </a:r>
                      <a:r>
                        <a:rPr lang="ru-RU" sz="1400" dirty="0" smtClean="0"/>
                        <a:t>» и центров «</a:t>
                      </a:r>
                      <a:r>
                        <a:rPr lang="ru-RU" sz="1400" dirty="0" err="1" smtClean="0"/>
                        <a:t>IТ</a:t>
                      </a:r>
                      <a:r>
                        <a:rPr lang="ru-RU" sz="1400" dirty="0" smtClean="0"/>
                        <a:t>-куб»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ru-RU" sz="14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 smtClean="0">
                          <a:solidFill>
                            <a:schemeClr val="tx1"/>
                          </a:solidFill>
                        </a:rPr>
                        <a:t>23,0</a:t>
                      </a:r>
                      <a:endParaRPr lang="ru-RU" sz="14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25,8</a:t>
                      </a:r>
                      <a:endParaRPr lang="ru-RU" sz="14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112,2</a:t>
                      </a:r>
                      <a:endParaRPr lang="ru-RU" sz="14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2825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/>
                        <a:t>«Доля обучающихся по образовательным программам основного и среднего общего образования, охваченных мероприятиями, направленными на раннюю профессиональную ориентацию, в том числе в рамках программы «Билет в будущее»</a:t>
                      </a:r>
                      <a:endParaRPr lang="ru-RU" sz="1400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0" dirty="0" smtClean="0"/>
                        <a:t>%</a:t>
                      </a:r>
                      <a:endParaRPr lang="ru-RU" sz="1450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0" dirty="0" smtClean="0">
                          <a:solidFill>
                            <a:schemeClr val="tx1"/>
                          </a:solidFill>
                        </a:rPr>
                        <a:t>40,0</a:t>
                      </a:r>
                      <a:endParaRPr lang="ru-RU" sz="14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86,5</a:t>
                      </a:r>
                      <a:endParaRPr lang="ru-RU" sz="14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216,3</a:t>
                      </a:r>
                      <a:endParaRPr lang="ru-RU" sz="14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282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«Доля детей, которые обеспечены сертификатами персонифицированного финансирования дополнительного образования, в период с 1января 2023г. по 1 января 2025г.»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 smtClean="0"/>
                        <a:t>%</a:t>
                      </a:r>
                      <a:endParaRPr lang="ru-RU" sz="145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 smtClean="0">
                          <a:solidFill>
                            <a:schemeClr val="tx1"/>
                          </a:solidFill>
                        </a:rPr>
                        <a:t>25,0</a:t>
                      </a:r>
                      <a:endParaRPr lang="ru-RU" sz="14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31,0</a:t>
                      </a:r>
                      <a:endParaRPr lang="ru-RU" sz="14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124,0</a:t>
                      </a:r>
                      <a:endParaRPr lang="ru-RU" sz="14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827447"/>
                  </a:ext>
                </a:extLst>
              </a:tr>
              <a:tr h="583976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«Доля общеобразовательных организаций, оснащенных в целях внедрения цифровой образовательной среды»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 smtClean="0"/>
                        <a:t>%</a:t>
                      </a:r>
                      <a:endParaRPr lang="ru-RU" sz="1450" b="1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 smtClean="0">
                          <a:solidFill>
                            <a:schemeClr val="tx1"/>
                          </a:solidFill>
                        </a:rPr>
                        <a:t>100,0</a:t>
                      </a:r>
                      <a:endParaRPr lang="ru-RU" sz="14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  <a:endParaRPr lang="ru-RU" sz="14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  <a:endParaRPr lang="ru-RU" sz="14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33934" y="333398"/>
            <a:ext cx="562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п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оказатели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13" y="201607"/>
            <a:ext cx="123149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3C15-BCEE-4ECB-859D-FAE837250218}" type="slidenum">
              <a:rPr lang="ru-RU" smtClean="0">
                <a:latin typeface="Century Gothic" panose="020B0502020202020204" pitchFamily="34" charset="0"/>
              </a:rPr>
              <a:t>9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7879" y="380050"/>
            <a:ext cx="562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«Образование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» показатели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48201"/>
              </p:ext>
            </p:extLst>
          </p:nvPr>
        </p:nvGraphicFramePr>
        <p:xfrm>
          <a:off x="259416" y="1407631"/>
          <a:ext cx="11793071" cy="499937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{BDBED569-4797-4DF1-A0F4-6AAB3CD982D8}</a:tableStyleId>
              </a:tblPr>
              <a:tblGrid>
                <a:gridCol w="7240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3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69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2907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целевого показателя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Ед.</a:t>
                      </a:r>
                    </a:p>
                    <a:p>
                      <a:pPr algn="ctr"/>
                      <a:r>
                        <a:rPr lang="ru-RU" sz="1400" dirty="0" smtClean="0"/>
                        <a:t>изм.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Плановое значение</a:t>
                      </a:r>
                      <a:r>
                        <a:rPr lang="ru-RU" sz="1400" baseline="0" dirty="0" smtClean="0"/>
                        <a:t> на 2024 год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Фактическое</a:t>
                      </a:r>
                      <a:r>
                        <a:rPr lang="ru-RU" sz="1400" baseline="0" dirty="0" smtClean="0"/>
                        <a:t> значение (по состоянию на 31.12.2024)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%</a:t>
                      </a:r>
                      <a:r>
                        <a:rPr lang="ru-RU" sz="1400" baseline="0" dirty="0" smtClean="0"/>
                        <a:t> достижения показателя</a:t>
                      </a:r>
                      <a:endParaRPr lang="ru-RU" sz="1400" dirty="0" smtClean="0"/>
                    </a:p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563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«Доля обучающихся, для которых созданы равные условия получения качественного образования вне зависимости от места их нахождения посредством предоставления доступа к федеральной информационно-сервисной платформе цифровой образовательной среды»</a:t>
                      </a:r>
                      <a:endParaRPr lang="ru-RU" sz="14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/>
                        <a:t>%</a:t>
                      </a:r>
                      <a:endParaRPr lang="ru-RU" sz="145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 smtClean="0">
                          <a:solidFill>
                            <a:schemeClr val="tx1"/>
                          </a:solidFill>
                        </a:rPr>
                        <a:t>50,0</a:t>
                      </a:r>
                      <a:endParaRPr lang="ru-RU" sz="14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0" dirty="0" smtClean="0">
                          <a:solidFill>
                            <a:schemeClr val="tx1"/>
                          </a:solidFill>
                        </a:rPr>
                        <a:t>100,0</a:t>
                      </a:r>
                      <a:endParaRPr lang="ru-RU" sz="14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200,0</a:t>
                      </a:r>
                      <a:endParaRPr lang="ru-RU" sz="14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890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«Доля педагогических работников, использующих сервисы федеральной информационно-сервисной платформы цифровой образовательной среды»</a:t>
                      </a:r>
                      <a:endParaRPr lang="ru-RU" sz="1400" b="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/>
                        <a:t>%</a:t>
                      </a:r>
                      <a:endParaRPr lang="ru-RU" sz="145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 smtClean="0">
                          <a:solidFill>
                            <a:schemeClr val="tx1"/>
                          </a:solidFill>
                        </a:rPr>
                        <a:t>81,0</a:t>
                      </a:r>
                      <a:endParaRPr lang="ru-RU" sz="14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0" dirty="0" smtClean="0">
                          <a:solidFill>
                            <a:schemeClr val="tx1"/>
                          </a:solidFill>
                        </a:rPr>
                        <a:t>100,0</a:t>
                      </a:r>
                      <a:endParaRPr lang="ru-RU" sz="14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123,5</a:t>
                      </a:r>
                      <a:endParaRPr lang="ru-RU" sz="14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1563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«Доля образовательных организаций, использующих сервисы федеральной информационно-сервисной платформы цифровой образовательной среды при реализации основных общеобразовательных программ начального общего, основного общего и среднего общего образования»</a:t>
                      </a:r>
                      <a:endParaRPr lang="ru-RU" sz="14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/>
                        <a:t>%</a:t>
                      </a:r>
                      <a:endParaRPr lang="ru-RU" sz="145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 smtClean="0">
                          <a:solidFill>
                            <a:schemeClr val="tx1"/>
                          </a:solidFill>
                        </a:rPr>
                        <a:t>33,0</a:t>
                      </a:r>
                      <a:endParaRPr lang="ru-RU" sz="14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0" dirty="0" smtClean="0">
                          <a:solidFill>
                            <a:schemeClr val="tx1"/>
                          </a:solidFill>
                        </a:rPr>
                        <a:t>100,0</a:t>
                      </a:r>
                      <a:endParaRPr lang="ru-RU" sz="14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303,0</a:t>
                      </a:r>
                      <a:endParaRPr lang="ru-RU" sz="14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2381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/>
                        <a:t>«Доля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400" b="0" dirty="0" err="1" smtClean="0"/>
                        <a:t>волонтерства</a:t>
                      </a:r>
                      <a:r>
                        <a:rPr lang="ru-RU" sz="1400" b="0" dirty="0" smtClean="0"/>
                        <a:t>) на базе образовательных организаций, некоммерческих организаций, государственных и муниципальных учреждений в добровольческую (волонтерскую) деятельность»</a:t>
                      </a:r>
                      <a:endParaRPr lang="ru-RU" sz="1400" b="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/>
                        <a:t>%</a:t>
                      </a:r>
                      <a:endParaRPr lang="ru-RU" sz="1450" b="1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 smtClean="0">
                          <a:solidFill>
                            <a:schemeClr val="tx1"/>
                          </a:solidFill>
                        </a:rPr>
                        <a:t>15,7</a:t>
                      </a:r>
                      <a:endParaRPr lang="ru-RU" sz="14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0" dirty="0" smtClean="0">
                          <a:solidFill>
                            <a:schemeClr val="tx1"/>
                          </a:solidFill>
                        </a:rPr>
                        <a:t>17,1</a:t>
                      </a:r>
                      <a:endParaRPr lang="ru-RU" sz="14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108,9</a:t>
                      </a:r>
                      <a:endParaRPr lang="ru-RU" sz="14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0" y="246123"/>
            <a:ext cx="123149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b="1" dirty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14379</TotalTime>
  <Words>1305</Words>
  <Application>Microsoft Office PowerPoint</Application>
  <PresentationFormat>Широкоэкранный</PresentationFormat>
  <Paragraphs>267</Paragraphs>
  <Slides>28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Roboto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Lean Vector</dc:creator>
  <cp:lastModifiedBy>Карачанская Елена Николаевна</cp:lastModifiedBy>
  <cp:revision>543</cp:revision>
  <cp:lastPrinted>2024-02-06T10:08:32Z</cp:lastPrinted>
  <dcterms:created xsi:type="dcterms:W3CDTF">2019-09-17T06:46:41Z</dcterms:created>
  <dcterms:modified xsi:type="dcterms:W3CDTF">2025-02-12T09:02:39Z</dcterms:modified>
</cp:coreProperties>
</file>