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248" userDrawn="1">
          <p15:clr>
            <a:srgbClr val="A4A3A4"/>
          </p15:clr>
        </p15:guide>
        <p15:guide id="3" orient="horz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28" y="90"/>
      </p:cViewPr>
      <p:guideLst>
        <p:guide pos="2248"/>
        <p:guide orient="horz"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3" tIns="41646" rIns="83293" bIns="41646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454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3" tIns="41646" rIns="83293" bIns="41646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36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87234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4592" y="798396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38" y="50685"/>
                </a:lnTo>
                <a:lnTo>
                  <a:pt x="32766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8623" y="46488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6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96497" y="3638400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589751" y="47084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049194" y="817508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26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12969" y="46738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017445" y="360431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5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6" y="77376"/>
                </a:lnTo>
                <a:lnTo>
                  <a:pt x="19814" y="82409"/>
                </a:lnTo>
                <a:lnTo>
                  <a:pt x="2572" y="93854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40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865" y="52273"/>
                </a:lnTo>
                <a:lnTo>
                  <a:pt x="75933" y="52120"/>
                </a:lnTo>
                <a:lnTo>
                  <a:pt x="78005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73"/>
                </a:lnTo>
                <a:lnTo>
                  <a:pt x="33762" y="52260"/>
                </a:lnTo>
                <a:lnTo>
                  <a:pt x="34594" y="52108"/>
                </a:lnTo>
                <a:lnTo>
                  <a:pt x="78005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3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60"/>
                </a:lnTo>
                <a:lnTo>
                  <a:pt x="77983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6013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95944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558747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6013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95944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58747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634028" y="3648267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659620" y="3621475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721531" y="3621529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624250" y="3579245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85"/>
                </a:lnTo>
                <a:lnTo>
                  <a:pt x="32765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34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639611" y="5807026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665203" y="5780234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27115" y="578028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29833" y="573800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mailto:fondim86@cio-hmao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7773" y="250460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15743" y="4828945"/>
            <a:ext cx="3001010" cy="81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-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39375" y="4213700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7234" y="2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483135" y="2038696"/>
            <a:ext cx="2969895" cy="163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ЗАЯВЛЕНИЕ </a:t>
            </a:r>
            <a:b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КАДАСТРОВОЙ СТОИМОСТИ В РАЗМЕРЕ  РЫНОЧНОЙ СТОИМОСТИ?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029278" y="2342477"/>
            <a:ext cx="2854972" cy="1047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err="1" smtClean="0">
                <a:latin typeface="Times New Roman"/>
                <a:cs typeface="Times New Roman"/>
              </a:rPr>
              <a:t>к</a:t>
            </a:r>
            <a:r>
              <a:rPr sz="1050" dirty="0" err="1" smtClean="0">
                <a:latin typeface="Times New Roman"/>
                <a:cs typeface="Times New Roman"/>
              </a:rPr>
              <a:t>адас</a:t>
            </a:r>
            <a:r>
              <a:rPr sz="1050" spc="1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ро</a:t>
            </a:r>
            <a:r>
              <a:rPr sz="1050" spc="-10" dirty="0" err="1" smtClean="0">
                <a:latin typeface="Times New Roman"/>
                <a:cs typeface="Times New Roman"/>
              </a:rPr>
              <a:t>в</a:t>
            </a:r>
            <a:r>
              <a:rPr sz="1050" dirty="0" err="1" smtClean="0">
                <a:latin typeface="Times New Roman"/>
                <a:cs typeface="Times New Roman"/>
              </a:rPr>
              <a:t>ой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6" y="7195937"/>
            <a:ext cx="9804400" cy="0"/>
          </a:xfrm>
          <a:custGeom>
            <a:avLst/>
            <a:gdLst/>
            <a:ahLst/>
            <a:cxnLst/>
            <a:rect l="l" t="t" r="r" b="b"/>
            <a:pathLst>
              <a:path w="9804400">
                <a:moveTo>
                  <a:pt x="0" y="0"/>
                </a:moveTo>
                <a:lnTo>
                  <a:pt x="9804060" y="0"/>
                </a:lnTo>
              </a:path>
            </a:pathLst>
          </a:custGeom>
          <a:ln w="16954">
            <a:solidFill>
              <a:srgbClr val="DBE0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41990" y="3666825"/>
            <a:ext cx="2933700" cy="23077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1992" y="381979"/>
            <a:ext cx="1035050" cy="19875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"/>
          <p:cNvSpPr txBox="1"/>
          <p:nvPr/>
        </p:nvSpPr>
        <p:spPr>
          <a:xfrm>
            <a:off x="531992" y="771277"/>
            <a:ext cx="2851067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возврата без рассмотрения заявления об установлении 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если такое заявление подано без приложения, соответствующего требованиям статьи 22.1. Федерального закона от 3 июля 2016 года № 237-ФЗ «О государственной кадастровой оценке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об оценке рыночной стоимости объекта недвижимости;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если такое заявление подано по истечении шести месяцев с даты, по состоянию на которую проведена рыночная оценка объекта недвижимости и которая указана в приложенном к такому заявлению отчете об оценке рыночной стоимости объекта недвижимости;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если к такому заявлению приложен отчет об оценке рыночной стоимости объекта недвижимости, составленный лицом, являющимся на дату составления отчета или на день поступления заявления об установлении рыночной стоимости работником бюджетного учреждения, в которое такое заявление подано.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411" y="5113223"/>
            <a:ext cx="301622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порядком подачи и формой заявления об установлении кадастровой стоимости объекта недвижимости в размере его рыночной стоимости можно ознакомиться на сайте БУ «Центр имущественных отношений» в разделе Определение кадастровой стоимости / Услуги / Рассмотрение заявления об установлении кадастровой стоимости объекта недвижимости в размере его рыночной стоимости. </a:t>
            </a:r>
          </a:p>
        </p:txBody>
      </p:sp>
      <p:sp>
        <p:nvSpPr>
          <p:cNvPr id="22" name="object 53"/>
          <p:cNvSpPr/>
          <p:nvPr/>
        </p:nvSpPr>
        <p:spPr>
          <a:xfrm>
            <a:off x="531992" y="4779214"/>
            <a:ext cx="1035050" cy="19875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Рисунок 22" descr="D:\BronnikovSM\Desktop\Отдел\Герб\Герб ХМАО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56" y="226501"/>
            <a:ext cx="907344" cy="98576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Прямоугольник 20"/>
          <p:cNvSpPr/>
          <p:nvPr/>
        </p:nvSpPr>
        <p:spPr>
          <a:xfrm>
            <a:off x="488253" y="712376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41990" y="712376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498453" y="7123760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72055" y="4164238"/>
            <a:ext cx="2862093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заявления об  установлении рыночной 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1)Решение об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кадастровой стоимости объекта недвижимости в размере его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стоимости.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в установлении кадастровой стоимости объекта недвижимости в размере его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955" marR="53340" algn="just">
              <a:lnSpc>
                <a:spcPct val="100000"/>
              </a:lnSpc>
              <a:buClr>
                <a:srgbClr val="0080C0"/>
              </a:buClr>
              <a:tabLst>
                <a:tab pos="97155" algn="l"/>
              </a:tabLst>
            </a:pPr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190" y="3944282"/>
            <a:ext cx="2882005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заявителей:</a:t>
            </a:r>
            <a:endParaRPr lang="en-US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юридические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кадастровая стоимость затрагивает права или обязанности этих лиц;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органы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власти 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в отношении объектов недвижимости, находящихся в государственной или муниципальной собственности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случаев, установленных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22.1. Федерального закона от 3 июля 2016 года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237-ФЗ «О государственной кадастровой оценке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93105" y="6031757"/>
            <a:ext cx="3222943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935" algn="just">
              <a:lnSpc>
                <a:spcPct val="100000"/>
              </a:lnSpc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</a:t>
            </a:r>
            <a:r>
              <a:rPr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об  установлении рыночной стоимости: 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68935" algn="just">
              <a:lnSpc>
                <a:spcPct val="100000"/>
              </a:lnSpc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заявления об  установлении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тридцати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поступления.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190" y="6257333"/>
            <a:ext cx="288200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установлении рыночной стоимости должно соответствовать форме заявления, утвержденной приказом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 П/0287.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254" y="703214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72057" y="7032140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bject 6"/>
          <p:cNvSpPr txBox="1"/>
          <p:nvPr/>
        </p:nvSpPr>
        <p:spPr>
          <a:xfrm>
            <a:off x="7572057" y="657967"/>
            <a:ext cx="2842260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заявления об установлении рыночной 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14:00);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многофункциональные центры Ханты-Мансийского автономного округа - Югры;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регистрируемым почтовым отправлением с уведомлением 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 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посредством Портала государственных и муниципальных услуг (функций) Ханты-Мансийского автономного округа – Югры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//86.gosuslugi.ru/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pgu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99309" y="626794"/>
            <a:ext cx="3006279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документы приложить к заявлению:</a:t>
            </a: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отчет об оценке рыночной стоимости объекта недвижимости, кадастровая стоимость которого устанавливается в размере рыночной стоимости, составленный на электронном носителе в форме электронного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документа;</a:t>
            </a:r>
          </a:p>
          <a:p>
            <a:pPr algn="just"/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доверенность, удостоверенная в соответствии с законодательством Российской Федерации, если заявление подается представителем заявителя.</a:t>
            </a: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Прилагаемые к заявлению электронные документы (электронные образы документов, в том числе доверенностей) составляются в виде файлов в форматах DOC, DOCX, RTF, PDF, ODT, TIFF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рыночной стоимости может быть подано в течение шести месяцев с даты, по состоянию на которую проведена рыночная оценка объекта недвижимости и которая указана в приложенном к такому заявлению отчете об оценке рыночной стоимости объекта недвижимости.</a:t>
            </a:r>
          </a:p>
        </p:txBody>
      </p:sp>
      <p:sp>
        <p:nvSpPr>
          <p:cNvPr id="21" name="object 53"/>
          <p:cNvSpPr/>
          <p:nvPr/>
        </p:nvSpPr>
        <p:spPr>
          <a:xfrm>
            <a:off x="350835" y="369130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2" name="object 43"/>
          <p:cNvSpPr txBox="1"/>
          <p:nvPr/>
        </p:nvSpPr>
        <p:spPr>
          <a:xfrm>
            <a:off x="350837" y="518787"/>
            <a:ext cx="2882005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 об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кадастровой стоимости в размере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установлении рыночной стоимости может быть подано в период с даты постановки объекта недвижимости на государственный кадастровый учет до даты снятия его с государственного кадастрового учета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0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8285" y="2349984"/>
            <a:ext cx="30618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в отношении которого подается заявление об установлении 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Здание, помещение, сооружение, объект незавершенного строительства,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-место, земельный участок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69169" y="7033545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53"/>
          <p:cNvSpPr/>
          <p:nvPr/>
        </p:nvSpPr>
        <p:spPr>
          <a:xfrm>
            <a:off x="368189" y="2137507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7" name="object 53"/>
          <p:cNvSpPr/>
          <p:nvPr/>
        </p:nvSpPr>
        <p:spPr>
          <a:xfrm>
            <a:off x="368190" y="6047847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0" name="object 53"/>
          <p:cNvSpPr/>
          <p:nvPr/>
        </p:nvSpPr>
        <p:spPr>
          <a:xfrm>
            <a:off x="3991517" y="508666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1" name="object 53"/>
          <p:cNvSpPr/>
          <p:nvPr/>
        </p:nvSpPr>
        <p:spPr>
          <a:xfrm>
            <a:off x="350836" y="422484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2" name="object 53"/>
          <p:cNvSpPr/>
          <p:nvPr/>
        </p:nvSpPr>
        <p:spPr>
          <a:xfrm>
            <a:off x="7562140" y="422483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3" name="object 53"/>
          <p:cNvSpPr/>
          <p:nvPr/>
        </p:nvSpPr>
        <p:spPr>
          <a:xfrm>
            <a:off x="3991517" y="437778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4" name="object 53"/>
          <p:cNvSpPr/>
          <p:nvPr/>
        </p:nvSpPr>
        <p:spPr>
          <a:xfrm>
            <a:off x="7572055" y="386933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3991517" y="5532493"/>
            <a:ext cx="3028442" cy="1228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lvl="0" algn="just">
              <a:spcBef>
                <a:spcPts val="670"/>
              </a:spcBef>
            </a:pP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Консультацию по вопросам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установления кадастровой стоимости объекта недвижимости в размере рыночной 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стоимости, можно получить в БУ «Центр имущественных отношений» по телефону: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8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(3467) 37-89-84 доб. 1221 или 1222</a:t>
            </a:r>
          </a:p>
          <a:p>
            <a:pPr marL="12700" marR="188595" algn="just">
              <a:lnSpc>
                <a:spcPct val="100000"/>
              </a:lnSpc>
              <a:spcBef>
                <a:spcPts val="670"/>
              </a:spcBef>
            </a:pP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37" name="object 53"/>
          <p:cNvSpPr/>
          <p:nvPr/>
        </p:nvSpPr>
        <p:spPr>
          <a:xfrm>
            <a:off x="7562139" y="570588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531</Words>
  <Application>Microsoft Office PowerPoint</Application>
  <PresentationFormat>Произвольный</PresentationFormat>
  <Paragraphs>52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Сорока Екатерина Валерьевна</cp:lastModifiedBy>
  <cp:revision>121</cp:revision>
  <cp:lastPrinted>2021-04-16T05:20:39Z</cp:lastPrinted>
  <dcterms:created xsi:type="dcterms:W3CDTF">2019-12-04T10:03:41Z</dcterms:created>
  <dcterms:modified xsi:type="dcterms:W3CDTF">2022-12-21T04:13:30Z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