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87" r:id="rId3"/>
    <p:sldId id="311" r:id="rId4"/>
    <p:sldId id="290" r:id="rId5"/>
    <p:sldId id="288" r:id="rId6"/>
    <p:sldId id="268" r:id="rId7"/>
    <p:sldId id="269" r:id="rId8"/>
    <p:sldId id="293" r:id="rId9"/>
    <p:sldId id="294" r:id="rId10"/>
    <p:sldId id="296" r:id="rId11"/>
    <p:sldId id="297" r:id="rId12"/>
    <p:sldId id="298" r:id="rId13"/>
    <p:sldId id="299" r:id="rId14"/>
    <p:sldId id="300" r:id="rId15"/>
    <p:sldId id="301" r:id="rId16"/>
    <p:sldId id="316" r:id="rId17"/>
    <p:sldId id="302" r:id="rId18"/>
    <p:sldId id="291" r:id="rId19"/>
    <p:sldId id="270" r:id="rId20"/>
    <p:sldId id="274" r:id="rId21"/>
    <p:sldId id="275" r:id="rId22"/>
    <p:sldId id="285" r:id="rId23"/>
    <p:sldId id="276" r:id="rId24"/>
    <p:sldId id="277" r:id="rId25"/>
    <p:sldId id="319" r:id="rId26"/>
    <p:sldId id="317" r:id="rId27"/>
    <p:sldId id="320" r:id="rId28"/>
    <p:sldId id="321" r:id="rId29"/>
    <p:sldId id="318" r:id="rId30"/>
    <p:sldId id="272" r:id="rId31"/>
    <p:sldId id="308" r:id="rId32"/>
    <p:sldId id="310" r:id="rId33"/>
    <p:sldId id="322" r:id="rId34"/>
    <p:sldId id="323" r:id="rId35"/>
    <p:sldId id="312" r:id="rId36"/>
    <p:sldId id="303" r:id="rId37"/>
    <p:sldId id="307" r:id="rId38"/>
    <p:sldId id="324" r:id="rId39"/>
    <p:sldId id="27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29E8E-E32A-4F45-8AE8-DEBDEAABE1B3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37763-B742-4134-AAC4-3D4F56B4D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85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</a:t>
            </a:r>
            <a:r>
              <a:rPr lang="ru-RU" baseline="0" dirty="0" smtClean="0"/>
              <a:t> мы понимаем совершенствование? Крышу подлатать или новый дом (по новому проекту) строить?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37763-B742-4134-AAC4-3D4F56B4DA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96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Какова действительность.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37763-B742-4134-AAC4-3D4F56B4DA8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67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Вынудили пойти лечиться.</a:t>
            </a:r>
            <a:r>
              <a:rPr lang="ru-RU" baseline="0" dirty="0" smtClean="0"/>
              <a:t> Есть гуманный метод.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37763-B742-4134-AAC4-3D4F56B4DA8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83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Пока до Конституции</a:t>
            </a:r>
            <a:r>
              <a:rPr lang="ru-RU" baseline="0" dirty="0" smtClean="0"/>
              <a:t> время не пришло, а идентичность требуется для безопасности.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37763-B742-4134-AAC4-3D4F56B4DA8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47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Без идеологии не может  быть политики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37763-B742-4134-AAC4-3D4F56B4DA8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147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Нельзя заимствовать под</a:t>
            </a:r>
            <a:r>
              <a:rPr lang="ru-RU" baseline="0" dirty="0" smtClean="0"/>
              <a:t> соусом каких-то «общечеловеческих ценностей». Это сфера связана с особенностями культуры, ментальности народа.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37763-B742-4134-AAC4-3D4F56B4DA8F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791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59EDBE-9795-4F7D-B017-6D8083B451C8}" type="slidenum">
              <a:rPr lang="ru-RU" altLang="ru-RU" b="0"/>
              <a:pPr eaLnBrk="1" hangingPunct="1"/>
              <a:t>31</a:t>
            </a:fld>
            <a:endParaRPr lang="ru-RU" altLang="ru-RU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  <a:cs typeface="Arial" charset="0"/>
              </a:rPr>
              <a:t>Потребление вырвано из НОН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Пока ГАП подчинена борьбе с наркобизнесом,</a:t>
            </a:r>
            <a:r>
              <a:rPr lang="ru-RU" baseline="0" dirty="0" smtClean="0"/>
              <a:t> нет потребности в профилактике. Более того она опасна. Только если ГАП подчиняет, включает в себя борьбу с наркобизнесом, но  стремится к ЭФФЕКТИВНОСТИ, появляется запрос на систему профилактики наркомании.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37763-B742-4134-AAC4-3D4F56B4DA8F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72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Совершение</a:t>
            </a:r>
            <a:r>
              <a:rPr lang="ru-RU" baseline="0" dirty="0" smtClean="0"/>
              <a:t> профилактики (на новый, высокий, заметный населением уровень) – это не внутренняя проблема отдельного ведомства. Для этого нужна смена подхода, концепции, парадигмы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37763-B742-4134-AAC4-3D4F56B4DA8F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251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Совершение</a:t>
            </a:r>
            <a:r>
              <a:rPr lang="ru-RU" baseline="0" dirty="0" smtClean="0"/>
              <a:t> профилактики (на новый, высокий, заметный населением уровень) – это не внутренняя проблема отдельного ведомства. Для этого нужна смена подхода, концепции, парадигмы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37763-B742-4134-AAC4-3D4F56B4DA8F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251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 согласен и не согласен – одновременно! Это настроит Вас на серьезный лад. В </a:t>
            </a:r>
            <a:r>
              <a:rPr lang="ru-RU" dirty="0" err="1" smtClean="0"/>
              <a:t>С.Корее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планавая</a:t>
            </a:r>
            <a:r>
              <a:rPr lang="ru-RU" baseline="0" dirty="0" smtClean="0"/>
              <a:t> экономика – нет наркотиков. Не было их в СССР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37763-B742-4134-AAC4-3D4F56B4DA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957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Совершенствование</a:t>
            </a:r>
            <a:r>
              <a:rPr lang="ru-RU" baseline="0" dirty="0" smtClean="0"/>
              <a:t> или становление?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37763-B742-4134-AAC4-3D4F56B4DA8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97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где в новостях сказан</a:t>
            </a:r>
            <a:r>
              <a:rPr lang="ru-RU" baseline="0" dirty="0" smtClean="0"/>
              <a:t>о о результатах профилактики? Новости свежие, апрель этого года.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37763-B742-4134-AAC4-3D4F56B4DA8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364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Всякая (правильная) профилактика наркомании</a:t>
            </a:r>
            <a:r>
              <a:rPr lang="ru-RU" baseline="0" dirty="0" smtClean="0"/>
              <a:t> есть одновременно и предупреждение наркопреступности., но не всякое предупреждение (даже правильное) наркопреступности есть одновременно и профилактика наркомании.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37763-B742-4134-AAC4-3D4F56B4DA8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551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Почувствовали разницу? Вернуться к прежнему? Разница</a:t>
            </a:r>
            <a:r>
              <a:rPr lang="ru-RU" baseline="0" dirty="0" smtClean="0"/>
              <a:t> огромная. Появляются четкие критерии!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37763-B742-4134-AAC4-3D4F56B4DA8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498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понятие можно и в закон не вносить.</a:t>
            </a:r>
            <a:r>
              <a:rPr lang="ru-RU" baseline="0" dirty="0" smtClean="0"/>
              <a:t> Главное предупреждать! Каждые сутки,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37763-B742-4134-AAC4-3D4F56B4DA8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599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37763-B742-4134-AAC4-3D4F56B4DA8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59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37763-B742-4134-AAC4-3D4F56B4DA8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84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B77D-50CA-48D5-8388-F61FAFA7953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6D76-CCC7-4519-B391-0269B0C3E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6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B77D-50CA-48D5-8388-F61FAFA7953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6D76-CCC7-4519-B391-0269B0C3E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04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B77D-50CA-48D5-8388-F61FAFA7953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6D76-CCC7-4519-B391-0269B0C3E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4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F5E84-963B-42AF-8D06-77D39CBE8A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48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349DC-8D6B-4438-9763-1F824C4710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8987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BDC04-FADD-40C7-9B75-284A0DA596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476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E28EE-379D-474E-904B-64CAC946E7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0091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2F660-1B65-4E0D-B25B-93560ECF82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999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F8535-4B78-4A08-A628-14ACBDB63F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827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FDE22-C6BB-4F08-B554-0E1F472CF9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890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5B2D6-B510-4139-A66A-547727B70B6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724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B77D-50CA-48D5-8388-F61FAFA7953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6D76-CCC7-4519-B391-0269B0C3E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74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95A94-895E-4C09-BCC2-4B6D98C772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6272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39113-73C1-4809-8782-0E15E2781F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233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1D3CE-499A-480D-9D27-E12AD0E06E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9523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8DAC8-F834-409E-A629-4BE5A70B49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418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B77D-50CA-48D5-8388-F61FAFA7953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6D76-CCC7-4519-B391-0269B0C3E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6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B77D-50CA-48D5-8388-F61FAFA7953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6D76-CCC7-4519-B391-0269B0C3E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9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B77D-50CA-48D5-8388-F61FAFA7953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6D76-CCC7-4519-B391-0269B0C3E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1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B77D-50CA-48D5-8388-F61FAFA7953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6D76-CCC7-4519-B391-0269B0C3E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B77D-50CA-48D5-8388-F61FAFA7953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6D76-CCC7-4519-B391-0269B0C3E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47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B77D-50CA-48D5-8388-F61FAFA7953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6D76-CCC7-4519-B391-0269B0C3E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B77D-50CA-48D5-8388-F61FAFA7953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6D76-CCC7-4519-B391-0269B0C3E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BB77D-50CA-48D5-8388-F61FAFA7953D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36D76-CCC7-4519-B391-0269B0C3E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0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7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7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E89EAF-C703-469E-AC28-E03C837F693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BM-yAMBDO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rkotiki.ru/1_61.htm" TargetMode="External"/><Relationship Id="rId13" Type="http://schemas.openxmlformats.org/officeDocument/2006/relationships/hyperlink" Target="http://www.narkotiki.ru/handbook.htm" TargetMode="External"/><Relationship Id="rId18" Type="http://schemas.openxmlformats.org/officeDocument/2006/relationships/hyperlink" Target="http://www.narkotiki.ru/5_5210.htm" TargetMode="External"/><Relationship Id="rId3" Type="http://schemas.openxmlformats.org/officeDocument/2006/relationships/hyperlink" Target="http://www.narkotiki.ru/" TargetMode="External"/><Relationship Id="rId7" Type="http://schemas.openxmlformats.org/officeDocument/2006/relationships/hyperlink" Target="http://www.narkotiki.ru/1_38.htm" TargetMode="External"/><Relationship Id="rId12" Type="http://schemas.openxmlformats.org/officeDocument/2006/relationships/hyperlink" Target="http://www.narkotiki.ru/1_35.htm" TargetMode="External"/><Relationship Id="rId17" Type="http://schemas.openxmlformats.org/officeDocument/2006/relationships/hyperlink" Target="http://www.narkotiki.ru/1_39.htm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www.narkotiki.ru/narcology.htm" TargetMode="External"/><Relationship Id="rId20" Type="http://schemas.openxmlformats.org/officeDocument/2006/relationships/hyperlink" Target="http://www.narkotiki.ru/search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rkotiki.ru/1_34.htm" TargetMode="External"/><Relationship Id="rId11" Type="http://schemas.openxmlformats.org/officeDocument/2006/relationships/hyperlink" Target="http://www.narkotiki.ru/1_62.htm" TargetMode="External"/><Relationship Id="rId5" Type="http://schemas.openxmlformats.org/officeDocument/2006/relationships/hyperlink" Target="http://www.narkotiki.ru/1_60.htm" TargetMode="External"/><Relationship Id="rId15" Type="http://schemas.openxmlformats.org/officeDocument/2006/relationships/hyperlink" Target="http://www.narkotiki.ru/1_33.htm" TargetMode="External"/><Relationship Id="rId10" Type="http://schemas.openxmlformats.org/officeDocument/2006/relationships/hyperlink" Target="http://www.narkotiki.ru/1_36.htm" TargetMode="External"/><Relationship Id="rId19" Type="http://schemas.openxmlformats.org/officeDocument/2006/relationships/hyperlink" Target="http://www.narkotiki.ru/forum/list.php?f=1" TargetMode="External"/><Relationship Id="rId4" Type="http://schemas.openxmlformats.org/officeDocument/2006/relationships/hyperlink" Target="http://www.narkotiki.ru/1_30.htm" TargetMode="External"/><Relationship Id="rId9" Type="http://schemas.openxmlformats.org/officeDocument/2006/relationships/hyperlink" Target="http://www.narkotiki.ru/antiprop.htm" TargetMode="External"/><Relationship Id="rId14" Type="http://schemas.openxmlformats.org/officeDocument/2006/relationships/hyperlink" Target="http://www.narkotiki.ru/1_32.ht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rkotiki.ru/5_87150.htm" TargetMode="External"/><Relationship Id="rId3" Type="http://schemas.openxmlformats.org/officeDocument/2006/relationships/hyperlink" Target="http://www.narkotiki.ru/5_87157.htm" TargetMode="External"/><Relationship Id="rId7" Type="http://schemas.openxmlformats.org/officeDocument/2006/relationships/hyperlink" Target="http://www.narkotiki.ru/5_87152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rkotiki.ru/5_87153.htm" TargetMode="External"/><Relationship Id="rId11" Type="http://schemas.openxmlformats.org/officeDocument/2006/relationships/hyperlink" Target="http://www.narkotiki.ru/5_87147.htm" TargetMode="External"/><Relationship Id="rId5" Type="http://schemas.openxmlformats.org/officeDocument/2006/relationships/hyperlink" Target="http://www.narkotiki.ru/5_87154.htm" TargetMode="External"/><Relationship Id="rId10" Type="http://schemas.openxmlformats.org/officeDocument/2006/relationships/hyperlink" Target="http://www.narkotiki.ru/5_87148.htm" TargetMode="External"/><Relationship Id="rId4" Type="http://schemas.openxmlformats.org/officeDocument/2006/relationships/hyperlink" Target="http://www.narkotiki.ru/5_87156.htm" TargetMode="External"/><Relationship Id="rId9" Type="http://schemas.openxmlformats.org/officeDocument/2006/relationships/hyperlink" Target="http://www.narkotiki.ru/5_87149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Совершенствование деятельности субъектов системы профилактики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наркомании </a:t>
            </a:r>
            <a:r>
              <a:rPr lang="ru-RU" sz="27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(1)</a:t>
            </a:r>
            <a: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27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Доцент кафедры конфликтологии института философии СПбГУ, экс-начальник УБНОН ГУВД СПб и ЛО, </a:t>
            </a:r>
            <a:r>
              <a:rPr lang="ru-RU" sz="2800" dirty="0" err="1" smtClean="0"/>
              <a:t>к.юр.н</a:t>
            </a:r>
            <a:r>
              <a:rPr lang="ru-RU" sz="2800" dirty="0" smtClean="0"/>
              <a:t>., </a:t>
            </a:r>
            <a:r>
              <a:rPr lang="en-US" sz="2800" dirty="0" smtClean="0"/>
              <a:t> </a:t>
            </a:r>
            <a:r>
              <a:rPr lang="ru-RU" sz="2800" dirty="0" err="1" smtClean="0"/>
              <a:t>наркоконфликтолог</a:t>
            </a:r>
            <a:r>
              <a:rPr lang="ru-RU" sz="2800" dirty="0" smtClean="0"/>
              <a:t> </a:t>
            </a:r>
            <a:r>
              <a:rPr lang="ru-RU" sz="2800" dirty="0" err="1" smtClean="0"/>
              <a:t>ЗазулинГеоргий</a:t>
            </a:r>
            <a:r>
              <a:rPr lang="ru-RU" sz="2800" dirty="0" smtClean="0"/>
              <a:t> Васильевич </a:t>
            </a:r>
            <a:r>
              <a:rPr lang="en-US" sz="2800" b="1" dirty="0" smtClean="0"/>
              <a:t>zazulin.ecad@gmail.com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0593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 чем ошибка? </a:t>
            </a:r>
            <a:r>
              <a:rPr lang="ru-RU" dirty="0" smtClean="0"/>
              <a:t>(стр.79-81)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Данное </a:t>
            </a:r>
            <a:r>
              <a:rPr lang="ru-RU" dirty="0"/>
              <a:t>о</a:t>
            </a:r>
            <a:r>
              <a:rPr lang="ru-RU" dirty="0" smtClean="0"/>
              <a:t>пределение </a:t>
            </a:r>
            <a:r>
              <a:rPr lang="ru-RU" u="sng" dirty="0" smtClean="0"/>
              <a:t>не раскрыло сущность </a:t>
            </a:r>
            <a:r>
              <a:rPr lang="ru-RU" dirty="0" smtClean="0"/>
              <a:t>понятия «профилактика наркомании». </a:t>
            </a:r>
          </a:p>
          <a:p>
            <a:r>
              <a:rPr lang="ru-RU" dirty="0" smtClean="0"/>
              <a:t>Оно </a:t>
            </a:r>
            <a:r>
              <a:rPr lang="ru-RU" dirty="0" smtClean="0">
                <a:solidFill>
                  <a:srgbClr val="FF0000"/>
                </a:solidFill>
              </a:rPr>
              <a:t>НЕ ДАЛО четких критериев </a:t>
            </a:r>
            <a:r>
              <a:rPr lang="ru-RU" dirty="0" smtClean="0"/>
              <a:t>для того чтобы можно было </a:t>
            </a:r>
            <a:r>
              <a:rPr lang="ru-RU" u="sng" dirty="0" smtClean="0"/>
              <a:t>на уровне мероприятия </a:t>
            </a:r>
            <a:r>
              <a:rPr lang="ru-RU" b="1" dirty="0" smtClean="0"/>
              <a:t>отличать </a:t>
            </a:r>
            <a:r>
              <a:rPr lang="ru-RU" dirty="0" smtClean="0">
                <a:solidFill>
                  <a:srgbClr val="FF0000"/>
                </a:solidFill>
              </a:rPr>
              <a:t>профилактику  наркомании от </a:t>
            </a:r>
            <a:r>
              <a:rPr lang="ru-RU" dirty="0" err="1" smtClean="0">
                <a:solidFill>
                  <a:srgbClr val="FF0000"/>
                </a:solidFill>
              </a:rPr>
              <a:t>непрофилактики</a:t>
            </a:r>
            <a:r>
              <a:rPr lang="ru-RU" dirty="0" smtClean="0">
                <a:solidFill>
                  <a:srgbClr val="FF0000"/>
                </a:solidFill>
              </a:rPr>
              <a:t> наркомании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Наприме</a:t>
            </a:r>
            <a:r>
              <a:rPr lang="ru-RU" dirty="0" smtClean="0"/>
              <a:t>р, футбольный турнир  под лозунгом «</a:t>
            </a:r>
            <a:r>
              <a:rPr lang="ru-RU" b="1" dirty="0" smtClean="0"/>
              <a:t>Спорт против наркотиков</a:t>
            </a:r>
            <a:r>
              <a:rPr lang="ru-RU" dirty="0" smtClean="0"/>
              <a:t>» можно финансировать по статье расходов «профилактика наркомании» или нет? </a:t>
            </a:r>
            <a:r>
              <a:rPr lang="ru-RU" dirty="0" smtClean="0">
                <a:solidFill>
                  <a:srgbClr val="FF0000"/>
                </a:solidFill>
              </a:rPr>
              <a:t>Три</a:t>
            </a:r>
            <a:r>
              <a:rPr lang="ru-RU" dirty="0" smtClean="0"/>
              <a:t> варианта турнира … </a:t>
            </a:r>
          </a:p>
        </p:txBody>
      </p:sp>
    </p:spTree>
    <p:extLst>
      <p:ext uri="{BB962C8B-B14F-4D97-AF65-F5344CB8AC3E}">
        <p14:creationId xmlns:p14="http://schemas.microsoft.com/office/powerpoint/2010/main" val="42913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Правильное определение </a:t>
            </a:r>
            <a:r>
              <a:rPr lang="ru-RU" sz="3200" dirty="0" smtClean="0"/>
              <a:t>было выработано на семинаре   в </a:t>
            </a:r>
            <a:r>
              <a:rPr lang="ru-RU" sz="3200" b="1" dirty="0" smtClean="0"/>
              <a:t>Центре антинаркотической политики </a:t>
            </a:r>
            <a:r>
              <a:rPr lang="en-US" sz="3200" b="1" dirty="0" smtClean="0"/>
              <a:t>ECAD/C</a:t>
            </a:r>
            <a:r>
              <a:rPr lang="ru-RU" sz="3200" b="1" dirty="0" err="1" smtClean="0"/>
              <a:t>ПбГУ</a:t>
            </a:r>
            <a:r>
              <a:rPr lang="ru-RU" sz="3200" b="1" dirty="0" smtClean="0"/>
              <a:t> </a:t>
            </a:r>
            <a:r>
              <a:rPr lang="ru-RU" sz="3200" dirty="0" smtClean="0"/>
              <a:t>(2006)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Профилактика наркомании </a:t>
            </a:r>
            <a:r>
              <a:rPr lang="ru-RU" dirty="0"/>
              <a:t>– </a:t>
            </a:r>
            <a:r>
              <a:rPr lang="ru-RU" dirty="0" smtClean="0"/>
              <a:t>это  </a:t>
            </a:r>
            <a:r>
              <a:rPr lang="ru-RU" u="sng" dirty="0"/>
              <a:t>деятельность </a:t>
            </a:r>
            <a:r>
              <a:rPr lang="ru-RU" dirty="0" smtClean="0">
                <a:solidFill>
                  <a:srgbClr val="FF0000"/>
                </a:solidFill>
              </a:rPr>
              <a:t>непосредственно </a:t>
            </a:r>
            <a:r>
              <a:rPr lang="ru-RU" dirty="0">
                <a:solidFill>
                  <a:srgbClr val="FF0000"/>
                </a:solidFill>
              </a:rPr>
              <a:t>направленная</a:t>
            </a:r>
            <a:r>
              <a:rPr lang="ru-RU" dirty="0"/>
              <a:t>, </a:t>
            </a:r>
            <a:r>
              <a:rPr lang="ru-RU" b="1" dirty="0"/>
              <a:t>во-первых</a:t>
            </a:r>
            <a:r>
              <a:rPr lang="ru-RU" dirty="0"/>
              <a:t>, </a:t>
            </a:r>
            <a:r>
              <a:rPr lang="ru-RU" u="sng" dirty="0"/>
              <a:t>на недопущение </a:t>
            </a:r>
            <a:r>
              <a:rPr lang="ru-RU" dirty="0"/>
              <a:t>первой пробы наркотиков, </a:t>
            </a:r>
            <a:r>
              <a:rPr lang="ru-RU" b="1" dirty="0"/>
              <a:t>во-вторых</a:t>
            </a:r>
            <a:r>
              <a:rPr lang="ru-RU" dirty="0"/>
              <a:t>, на </a:t>
            </a:r>
            <a:r>
              <a:rPr lang="ru-RU" u="sng" dirty="0"/>
              <a:t>раннее выявление </a:t>
            </a:r>
            <a:r>
              <a:rPr lang="ru-RU" b="1" dirty="0"/>
              <a:t>лиц</a:t>
            </a:r>
            <a:r>
              <a:rPr lang="ru-RU" dirty="0"/>
              <a:t> с опытом потребления наркотиков и </a:t>
            </a:r>
            <a:r>
              <a:rPr lang="ru-RU" u="sng" dirty="0"/>
              <a:t>удержания</a:t>
            </a:r>
            <a:r>
              <a:rPr lang="ru-RU" dirty="0"/>
              <a:t> их от формирования наркозависимости и, </a:t>
            </a:r>
            <a:r>
              <a:rPr lang="ru-RU" b="1" dirty="0"/>
              <a:t>в-третьих, </a:t>
            </a:r>
            <a:r>
              <a:rPr lang="ru-RU" dirty="0"/>
              <a:t>на </a:t>
            </a:r>
            <a:r>
              <a:rPr lang="ru-RU" u="sng" dirty="0"/>
              <a:t>поддержку</a:t>
            </a:r>
            <a:r>
              <a:rPr lang="ru-RU" dirty="0"/>
              <a:t> </a:t>
            </a:r>
            <a:r>
              <a:rPr lang="ru-RU" b="1" dirty="0" smtClean="0"/>
              <a:t>лиц</a:t>
            </a:r>
            <a:r>
              <a:rPr lang="ru-RU" dirty="0" smtClean="0"/>
              <a:t> </a:t>
            </a:r>
            <a:r>
              <a:rPr lang="ru-RU" b="1" dirty="0" smtClean="0"/>
              <a:t>с диагнозом «наркомания»  </a:t>
            </a:r>
            <a:r>
              <a:rPr lang="ru-RU" dirty="0" smtClean="0"/>
              <a:t>в </a:t>
            </a:r>
            <a:r>
              <a:rPr lang="ru-RU" dirty="0"/>
              <a:t>устойчивой </a:t>
            </a:r>
            <a:r>
              <a:rPr lang="ru-RU" dirty="0" smtClean="0"/>
              <a:t>ремиссии.</a:t>
            </a:r>
            <a:r>
              <a:rPr lang="ru-RU" dirty="0" smtClean="0">
                <a:solidFill>
                  <a:srgbClr val="FF0000"/>
                </a:solidFill>
              </a:rPr>
              <a:t> В ЗАКОНЕ его НЕТ! В Стратегии НЕТ. </a:t>
            </a:r>
            <a:r>
              <a:rPr lang="ru-RU" b="1" dirty="0">
                <a:solidFill>
                  <a:srgbClr val="FF0000"/>
                </a:solidFill>
              </a:rPr>
              <a:t>Почему? 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82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Профилактика наркомании и профилактика </a:t>
            </a:r>
            <a:r>
              <a:rPr lang="ru-RU" b="1" dirty="0" smtClean="0"/>
              <a:t>наркопреступности.  </a:t>
            </a:r>
            <a:r>
              <a:rPr lang="ru-RU" dirty="0"/>
              <a:t>(НОН).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Это одно и тоже или нет?</a:t>
            </a:r>
          </a:p>
          <a:p>
            <a:r>
              <a:rPr lang="ru-RU" dirty="0" smtClean="0"/>
              <a:t>Если </a:t>
            </a:r>
            <a:r>
              <a:rPr lang="ru-RU" u="sng" dirty="0" smtClean="0"/>
              <a:t>не одно и тоже</a:t>
            </a:r>
            <a:r>
              <a:rPr lang="ru-RU" dirty="0" smtClean="0"/>
              <a:t>, то</a:t>
            </a:r>
            <a:r>
              <a:rPr lang="ru-RU" dirty="0" smtClean="0">
                <a:solidFill>
                  <a:srgbClr val="FF0000"/>
                </a:solidFill>
              </a:rPr>
              <a:t> почему </a:t>
            </a:r>
            <a:r>
              <a:rPr lang="ru-RU" dirty="0" smtClean="0"/>
              <a:t>в</a:t>
            </a:r>
            <a:r>
              <a:rPr lang="ru-RU" b="1" dirty="0"/>
              <a:t> </a:t>
            </a:r>
            <a:r>
              <a:rPr lang="ru-RU" b="1" dirty="0" smtClean="0"/>
              <a:t>ФЗ-№3</a:t>
            </a:r>
            <a:r>
              <a:rPr lang="ru-RU" dirty="0" smtClean="0"/>
              <a:t> </a:t>
            </a:r>
            <a:r>
              <a:rPr lang="ru-RU" b="1" dirty="0" smtClean="0"/>
              <a:t> </a:t>
            </a:r>
            <a:r>
              <a:rPr lang="ru-RU" dirty="0"/>
              <a:t>от 08.01.1998 г</a:t>
            </a:r>
            <a:r>
              <a:rPr lang="ru-RU" dirty="0" smtClean="0"/>
              <a:t> определение понятия «</a:t>
            </a:r>
            <a:r>
              <a:rPr lang="ru-RU" b="1" dirty="0" smtClean="0"/>
              <a:t>профилактика наркомании</a:t>
            </a:r>
            <a:r>
              <a:rPr lang="ru-RU" dirty="0" smtClean="0"/>
              <a:t>» в 2006 году внесено, а </a:t>
            </a:r>
            <a:r>
              <a:rPr lang="ru-RU" dirty="0"/>
              <a:t>определение понятия </a:t>
            </a:r>
            <a:r>
              <a:rPr lang="ru-RU" dirty="0" smtClean="0"/>
              <a:t>«</a:t>
            </a:r>
            <a:r>
              <a:rPr lang="ru-RU" b="1" dirty="0" smtClean="0">
                <a:solidFill>
                  <a:srgbClr val="FF0000"/>
                </a:solidFill>
              </a:rPr>
              <a:t>профилактика наркопреступности</a:t>
            </a:r>
            <a:r>
              <a:rPr lang="ru-RU" dirty="0" smtClean="0"/>
              <a:t>» (НОН) не внесено до сих пор.</a:t>
            </a:r>
          </a:p>
          <a:p>
            <a:r>
              <a:rPr lang="ru-RU" dirty="0" smtClean="0"/>
              <a:t>ФСКН было предложено следующее определение данного понятия (сл. </a:t>
            </a:r>
            <a:r>
              <a:rPr lang="ru-RU" dirty="0"/>
              <a:t>с</a:t>
            </a:r>
            <a:r>
              <a:rPr lang="ru-RU" dirty="0" smtClean="0"/>
              <a:t>лайд)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Профилактика наркомании без предупреждения наркопреступности это хлопанье в ладоши одной рукой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«Профилактика наркопреступности (НОН) </a:t>
            </a:r>
            <a:r>
              <a:rPr lang="ru-RU" dirty="0" smtClean="0"/>
              <a:t>– деятельность правоохранительных органов, направленная на предупреждение совершения </a:t>
            </a:r>
            <a:r>
              <a:rPr lang="ru-RU" b="1" dirty="0" smtClean="0"/>
              <a:t>участниками НОН  </a:t>
            </a:r>
            <a:r>
              <a:rPr lang="ru-RU" dirty="0" smtClean="0"/>
              <a:t>наркопреступлений, </a:t>
            </a:r>
            <a:r>
              <a:rPr lang="ru-RU" dirty="0" smtClean="0">
                <a:solidFill>
                  <a:srgbClr val="FF0000"/>
                </a:solidFill>
              </a:rPr>
              <a:t>например </a:t>
            </a:r>
            <a:r>
              <a:rPr lang="ru-RU" b="1" dirty="0" smtClean="0"/>
              <a:t>привлечение</a:t>
            </a:r>
            <a:r>
              <a:rPr lang="ru-RU" dirty="0" smtClean="0"/>
              <a:t>  </a:t>
            </a:r>
            <a:r>
              <a:rPr lang="ru-RU" u="sng" dirty="0" smtClean="0"/>
              <a:t>к административной ответственности</a:t>
            </a:r>
            <a:r>
              <a:rPr lang="ru-RU" dirty="0" smtClean="0"/>
              <a:t> за </a:t>
            </a:r>
            <a:r>
              <a:rPr lang="ru-RU" dirty="0" smtClean="0">
                <a:solidFill>
                  <a:srgbClr val="FF0000"/>
                </a:solidFill>
              </a:rPr>
              <a:t>потребление наркотиков </a:t>
            </a:r>
            <a:r>
              <a:rPr lang="ru-RU" dirty="0" smtClean="0"/>
              <a:t>без назначения врача или </a:t>
            </a:r>
            <a:r>
              <a:rPr lang="ru-RU" b="1" dirty="0" smtClean="0"/>
              <a:t>применение административных санкций </a:t>
            </a:r>
            <a:r>
              <a:rPr lang="ru-RU" dirty="0" smtClean="0"/>
              <a:t>за </a:t>
            </a:r>
            <a:r>
              <a:rPr lang="ru-RU" dirty="0" smtClean="0">
                <a:solidFill>
                  <a:srgbClr val="FF0000"/>
                </a:solidFill>
              </a:rPr>
              <a:t>участие в административно-наказуемом НОН</a:t>
            </a:r>
            <a:r>
              <a:rPr lang="ru-RU" dirty="0" smtClean="0"/>
              <a:t>» (с.247). Это  ст. 6.8 и 6.9 КоАП РФ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8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это означает применительно к субъектам профилактики?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 smtClean="0"/>
              <a:t>Думаю, что комментировать не нужно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Только один пример. Нельзя поступать так как Республика Башкортостан в </a:t>
            </a:r>
            <a:r>
              <a:rPr lang="ru-RU" b="1" dirty="0"/>
              <a:t>ходе </a:t>
            </a:r>
            <a:r>
              <a:rPr lang="ru-RU" b="1" dirty="0" smtClean="0"/>
              <a:t>операции </a:t>
            </a:r>
            <a:r>
              <a:rPr lang="ru-RU" b="1" dirty="0"/>
              <a:t>«</a:t>
            </a:r>
            <a:r>
              <a:rPr lang="ru-RU" b="1" dirty="0" smtClean="0"/>
              <a:t>Мак-2012</a:t>
            </a:r>
            <a:r>
              <a:rPr lang="ru-RU" dirty="0" smtClean="0"/>
              <a:t>»: «По РБ было возбуждено </a:t>
            </a:r>
            <a:r>
              <a:rPr lang="ru-RU" dirty="0"/>
              <a:t>245 уголовных дел по </a:t>
            </a:r>
            <a:r>
              <a:rPr lang="ru-RU" dirty="0">
                <a:solidFill>
                  <a:srgbClr val="FF0000"/>
                </a:solidFill>
              </a:rPr>
              <a:t>283 </a:t>
            </a:r>
            <a:r>
              <a:rPr lang="ru-RU" dirty="0" err="1">
                <a:solidFill>
                  <a:srgbClr val="FF0000"/>
                </a:solidFill>
              </a:rPr>
              <a:t>наркопреступлениям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в отношении 244 лиц, </a:t>
            </a:r>
            <a:r>
              <a:rPr lang="ru-RU" dirty="0" smtClean="0"/>
              <a:t>а </a:t>
            </a:r>
            <a:r>
              <a:rPr lang="ru-RU" dirty="0" smtClean="0">
                <a:solidFill>
                  <a:srgbClr val="FF0000"/>
                </a:solidFill>
              </a:rPr>
              <a:t>административных правонарушений</a:t>
            </a:r>
            <a:r>
              <a:rPr lang="ru-RU" dirty="0" smtClean="0"/>
              <a:t> пресечено только </a:t>
            </a:r>
            <a:r>
              <a:rPr lang="ru-RU" dirty="0" smtClean="0">
                <a:solidFill>
                  <a:srgbClr val="FF0000"/>
                </a:solidFill>
              </a:rPr>
              <a:t>всего 140»</a:t>
            </a:r>
            <a:r>
              <a:rPr lang="ru-RU" dirty="0" smtClean="0"/>
              <a:t>. 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ТЫСЯЧИ участников НОН могли</a:t>
            </a:r>
            <a:r>
              <a:rPr lang="ru-RU" dirty="0" smtClean="0">
                <a:solidFill>
                  <a:srgbClr val="0000FF"/>
                </a:solidFill>
              </a:rPr>
              <a:t> были быть задержаны  по ст. 6.9. КоАП РФ, арестованы в административном порядке, приняты в РЦ.</a:t>
            </a:r>
          </a:p>
        </p:txBody>
      </p:sp>
    </p:spTree>
    <p:extLst>
      <p:ext uri="{BB962C8B-B14F-4D97-AF65-F5344CB8AC3E}">
        <p14:creationId xmlns:p14="http://schemas.microsoft.com/office/powerpoint/2010/main" val="40443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Рассмотрим основные </a:t>
            </a:r>
            <a:r>
              <a:rPr lang="ru-RU" sz="3600" b="1" dirty="0" smtClean="0">
                <a:solidFill>
                  <a:srgbClr val="FF0000"/>
                </a:solidFill>
              </a:rPr>
              <a:t>международные НПА </a:t>
            </a:r>
            <a:r>
              <a:rPr lang="ru-RU" sz="3600" b="1" dirty="0" smtClean="0"/>
              <a:t>в контексте той борьбы, которая ведется  с наркотиками в МИРЕ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Эта  борьбы оформилась в </a:t>
            </a:r>
            <a:r>
              <a:rPr lang="ru-RU" b="1" dirty="0" smtClean="0"/>
              <a:t>политические решения: </a:t>
            </a:r>
          </a:p>
          <a:p>
            <a:r>
              <a:rPr lang="ru-RU" dirty="0" smtClean="0"/>
              <a:t>Международный </a:t>
            </a:r>
            <a:r>
              <a:rPr lang="ru-RU" dirty="0"/>
              <a:t>опыт включает историю борьбы китайского </a:t>
            </a:r>
            <a:r>
              <a:rPr lang="ru-RU" b="1" dirty="0"/>
              <a:t>государства </a:t>
            </a:r>
            <a:r>
              <a:rPr lang="ru-RU" dirty="0"/>
              <a:t>с торговлей опиумом (</a:t>
            </a:r>
            <a:r>
              <a:rPr lang="ru-RU" b="1" dirty="0" err="1" smtClean="0"/>
              <a:t>наркорыноком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 smtClean="0"/>
              <a:t>Возникла система </a:t>
            </a:r>
            <a:r>
              <a:rPr lang="ru-RU" dirty="0"/>
              <a:t>международной борьбы с НОН </a:t>
            </a:r>
            <a:r>
              <a:rPr lang="ru-RU" dirty="0" smtClean="0"/>
              <a:t>как раздел  </a:t>
            </a:r>
            <a:r>
              <a:rPr lang="ru-RU" dirty="0">
                <a:solidFill>
                  <a:srgbClr val="FF0000"/>
                </a:solidFill>
              </a:rPr>
              <a:t>международного права</a:t>
            </a:r>
            <a:r>
              <a:rPr lang="ru-RU" dirty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Конвенция </a:t>
            </a:r>
            <a:r>
              <a:rPr lang="ru-RU" dirty="0"/>
              <a:t>ООН 1961 года</a:t>
            </a:r>
          </a:p>
          <a:p>
            <a:pPr>
              <a:buFontTx/>
              <a:buChar char="-"/>
            </a:pPr>
            <a:r>
              <a:rPr lang="ru-RU" dirty="0"/>
              <a:t>Конвенция ООН 1971 года</a:t>
            </a:r>
          </a:p>
          <a:p>
            <a:pPr>
              <a:buFontTx/>
              <a:buChar char="-"/>
            </a:pPr>
            <a:r>
              <a:rPr lang="ru-RU" dirty="0"/>
              <a:t>Конвенция ООН 1988 года</a:t>
            </a:r>
          </a:p>
          <a:p>
            <a:pPr marL="0" indent="0"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41114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Но рассмотрим  борьбу с наркотиками  </a:t>
            </a:r>
            <a:r>
              <a:rPr lang="ru-RU" sz="3200" b="1" dirty="0"/>
              <a:t>как </a:t>
            </a:r>
            <a:r>
              <a:rPr lang="ru-RU" sz="3200" b="1" u="sng" dirty="0">
                <a:solidFill>
                  <a:srgbClr val="FF0000"/>
                </a:solidFill>
              </a:rPr>
              <a:t>взаимодействие</a:t>
            </a:r>
            <a:r>
              <a:rPr lang="ru-RU" sz="3200" b="1" dirty="0"/>
              <a:t> государства и </a:t>
            </a:r>
            <a:r>
              <a:rPr lang="ru-RU" sz="3200" b="1" dirty="0" err="1"/>
              <a:t>наркорынка</a:t>
            </a:r>
            <a:r>
              <a:rPr lang="ru-RU" sz="3200" b="1" dirty="0"/>
              <a:t> </a:t>
            </a:r>
            <a:r>
              <a:rPr lang="ru-RU" sz="3200" dirty="0"/>
              <a:t>(классификация по интенсивности).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Ведь кроме теории, того что видят «кабинетные ученые», есть РЕАЛЬНОСТЬ.</a:t>
            </a:r>
          </a:p>
          <a:p>
            <a:r>
              <a:rPr lang="ru-RU" dirty="0" smtClean="0"/>
              <a:t>Конфликтный подход позволяет нам увидеть ту РЕАЛЬНОСТЬ, которая скрыта за антинаркотическими Конвенциями ООН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 что мы видим? СЕЙЧАС САМОЕ ГЛАВНОЕ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Нет</a:t>
            </a:r>
            <a:r>
              <a:rPr lang="ru-RU" sz="3600" b="1" dirty="0" smtClean="0"/>
              <a:t> какого-то одного, единственно правильного и приемлемого для всех стран Мира </a:t>
            </a:r>
            <a:r>
              <a:rPr lang="ru-RU" sz="3600" b="1" dirty="0" smtClean="0">
                <a:solidFill>
                  <a:srgbClr val="FF0000"/>
                </a:solidFill>
              </a:rPr>
              <a:t>международного опыта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568952" cy="462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8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Там где встречаются (+) и (-)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АНТИНАР ДЕЯТ\СУРГУТ\гран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1137"/>
            <a:ext cx="6363817" cy="473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89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Принципы </a:t>
            </a:r>
            <a:r>
              <a:rPr lang="ru-RU" sz="3200" b="1" dirty="0"/>
              <a:t>управления социально-экономическими </a:t>
            </a:r>
            <a:r>
              <a:rPr lang="ru-RU" sz="3200" b="1" dirty="0" smtClean="0"/>
              <a:t>системами</a:t>
            </a:r>
            <a:r>
              <a:rPr lang="ru-RU" sz="3200" b="1" dirty="0" smtClean="0">
                <a:solidFill>
                  <a:srgbClr val="FF0000"/>
                </a:solidFill>
              </a:rPr>
              <a:t>. В.Ф. Лукичев</a:t>
            </a:r>
            <a:r>
              <a:rPr lang="ru-RU" sz="3200" b="1" dirty="0"/>
              <a:t>,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«</a:t>
            </a:r>
            <a:r>
              <a:rPr lang="ru-RU" i="1" dirty="0" smtClean="0">
                <a:solidFill>
                  <a:srgbClr val="FF0000"/>
                </a:solidFill>
              </a:rPr>
              <a:t>Идеология </a:t>
            </a:r>
            <a:r>
              <a:rPr lang="ru-RU" i="1" dirty="0">
                <a:solidFill>
                  <a:srgbClr val="FF0000"/>
                </a:solidFill>
              </a:rPr>
              <a:t>и методы </a:t>
            </a:r>
            <a:r>
              <a:rPr lang="ru-RU" i="1" dirty="0"/>
              <a:t>борьбы с </a:t>
            </a:r>
            <a:r>
              <a:rPr lang="ru-RU" b="1" i="1" dirty="0"/>
              <a:t>наркотиками в мире </a:t>
            </a:r>
            <a:r>
              <a:rPr lang="ru-RU" i="1" dirty="0"/>
              <a:t>всецело отвечают </a:t>
            </a:r>
            <a:r>
              <a:rPr lang="ru-RU" i="1" u="sng" dirty="0"/>
              <a:t>методологии управления простыми системами</a:t>
            </a:r>
            <a:r>
              <a:rPr lang="ru-RU" i="1" dirty="0"/>
              <a:t>.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Эта </a:t>
            </a:r>
            <a:r>
              <a:rPr lang="ru-RU" i="1" dirty="0"/>
              <a:t>методология </a:t>
            </a:r>
            <a:r>
              <a:rPr lang="ru-RU" i="1" u="sng" dirty="0"/>
              <a:t>распознает лишь следствия</a:t>
            </a:r>
            <a:r>
              <a:rPr lang="ru-RU" i="1" dirty="0"/>
              <a:t>, но слепа по отношению к причинам, породившим данную проблему.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Поэтому </a:t>
            </a:r>
            <a:r>
              <a:rPr lang="ru-RU" i="1" dirty="0"/>
              <a:t>все усилия, средства и ресурсы будут только зря потрачены, </a:t>
            </a:r>
            <a:r>
              <a:rPr lang="ru-RU" i="1" u="sng" dirty="0"/>
              <a:t>а результатом такой борьбы будет усиление наркотизации </a:t>
            </a:r>
            <a:r>
              <a:rPr lang="ru-RU" i="1" dirty="0"/>
              <a:t>гражданского общества, ставшего на путь </a:t>
            </a:r>
            <a:r>
              <a:rPr lang="ru-RU" i="1" dirty="0" smtClean="0"/>
              <a:t>р </a:t>
            </a:r>
            <a:r>
              <a:rPr lang="ru-RU" i="1" dirty="0" err="1" smtClean="0"/>
              <a:t>азвития</a:t>
            </a:r>
            <a:r>
              <a:rPr lang="ru-RU" i="1" dirty="0" smtClean="0"/>
              <a:t> </a:t>
            </a:r>
            <a:r>
              <a:rPr lang="ru-RU" i="1" dirty="0"/>
              <a:t>рыночной </a:t>
            </a:r>
            <a:r>
              <a:rPr lang="ru-RU" i="1" dirty="0" smtClean="0"/>
              <a:t>экономики».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0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Граница Ирана «на замке»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АНТИНАР ДЕЯТ\СУРГУТ\границ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1612"/>
            <a:ext cx="7200799" cy="462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11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борьбы с наркотикам в Таиланде (2003 год)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997839"/>
            <a:ext cx="69127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«По </a:t>
            </a:r>
            <a:r>
              <a:rPr lang="ru-RU" sz="2800" b="1" dirty="0"/>
              <a:t>официальным данным, </a:t>
            </a:r>
            <a:r>
              <a:rPr lang="ru-RU" sz="2800" b="1" dirty="0">
                <a:solidFill>
                  <a:srgbClr val="FF0000"/>
                </a:solidFill>
              </a:rPr>
              <a:t>за восемь месяцев </a:t>
            </a:r>
            <a:r>
              <a:rPr lang="ru-RU" sz="2800" b="1" dirty="0"/>
              <a:t>убито более 7000 числившихся в списках, арестовано 29.394, добровольно сдались 20 тысяч «бойцов» и вдвое больше «шестерок», </a:t>
            </a:r>
            <a:r>
              <a:rPr lang="ru-RU" sz="2800" b="1" dirty="0">
                <a:solidFill>
                  <a:srgbClr val="FF0000"/>
                </a:solidFill>
              </a:rPr>
              <a:t>не меньше 200 тысяч наркоманов легли на стационарное лечение</a:t>
            </a:r>
            <a:r>
              <a:rPr lang="ru-RU" sz="2800" b="1" dirty="0"/>
              <a:t>; захвачено несколько </a:t>
            </a:r>
            <a:r>
              <a:rPr lang="ru-RU" sz="2800" b="1" u="sng" dirty="0"/>
              <a:t>сотен тысяч </a:t>
            </a:r>
            <a:r>
              <a:rPr lang="ru-RU" sz="2800" b="1" dirty="0"/>
              <a:t>тайников с </a:t>
            </a:r>
            <a:r>
              <a:rPr lang="ru-RU" sz="2800" b="1" dirty="0" err="1"/>
              <a:t>метамфетамином</a:t>
            </a:r>
            <a:r>
              <a:rPr lang="ru-RU" sz="2800" b="1" dirty="0"/>
              <a:t>, уничтожено 312 подпольных фабрик…Победа правительства очевидна и </a:t>
            </a:r>
            <a:r>
              <a:rPr lang="ru-RU" sz="2800" b="1" dirty="0" smtClean="0"/>
              <a:t>грандиозна».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531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Цивилизационный подход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99" y="1600200"/>
            <a:ext cx="5699201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6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Цепочки преемственности цивилизационных проектов  Запада и  Востока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00800" cy="5661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1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Идеологическая карта ми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9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Международный уровень важен, </a:t>
            </a:r>
            <a:r>
              <a:rPr lang="ru-RU" b="1" dirty="0" smtClean="0">
                <a:solidFill>
                  <a:srgbClr val="FF0000"/>
                </a:solidFill>
              </a:rPr>
              <a:t>нас «разводят»</a:t>
            </a:r>
            <a:r>
              <a:rPr lang="ru-RU" b="1" dirty="0" smtClean="0"/>
              <a:t>. Поэтому значение методологии и традиции огромно!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 требует продолжить, вернуться к рассмотрению 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FF0000"/>
                </a:solidFill>
              </a:rPr>
              <a:t>течественных НПА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Сегодня самым актуальным из отечественных НПА является</a:t>
            </a:r>
            <a:r>
              <a:rPr lang="ru-RU" b="1" u="sng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Стратегии национальной безопасности Российской Федерации </a:t>
            </a:r>
            <a:r>
              <a:rPr lang="ru-RU" b="1" dirty="0"/>
              <a:t>от 31.12.2015, Указ </a:t>
            </a:r>
            <a:r>
              <a:rPr lang="ru-RU" b="1" dirty="0" smtClean="0"/>
              <a:t>Президента РФ №683.</a:t>
            </a:r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Почему?</a:t>
            </a:r>
          </a:p>
        </p:txBody>
      </p:sp>
    </p:spTree>
    <p:extLst>
      <p:ext uri="{BB962C8B-B14F-4D97-AF65-F5344CB8AC3E}">
        <p14:creationId xmlns:p14="http://schemas.microsoft.com/office/powerpoint/2010/main" val="21256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Вы думаете? Почему?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179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Стратегии </a:t>
            </a:r>
            <a:r>
              <a:rPr lang="ru-RU" sz="3200" b="1" u="sng" dirty="0">
                <a:solidFill>
                  <a:srgbClr val="FF0000"/>
                </a:solidFill>
              </a:rPr>
              <a:t>национальной безопасности Российской Федерации </a:t>
            </a:r>
            <a:r>
              <a:rPr lang="ru-RU" sz="3200" b="1" dirty="0" smtClean="0"/>
              <a:t>от 31.12.2015, Указ №683  (</a:t>
            </a:r>
            <a:r>
              <a:rPr lang="ru-RU" sz="3200" b="1" dirty="0"/>
              <a:t>далее по тексту – </a:t>
            </a:r>
            <a:r>
              <a:rPr lang="ru-RU" sz="3200" b="1" dirty="0">
                <a:solidFill>
                  <a:srgbClr val="FF0000"/>
                </a:solidFill>
              </a:rPr>
              <a:t>Стратегия</a:t>
            </a:r>
            <a:r>
              <a:rPr lang="ru-RU" sz="3200" b="1" dirty="0"/>
              <a:t>).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Потому что Стратегия </a:t>
            </a:r>
            <a:r>
              <a:rPr lang="ru-RU" dirty="0"/>
              <a:t>обладает </a:t>
            </a:r>
            <a:r>
              <a:rPr lang="ru-RU" dirty="0" smtClean="0"/>
              <a:t>САМЫМ мощным </a:t>
            </a:r>
            <a:r>
              <a:rPr lang="ru-RU" i="1" dirty="0"/>
              <a:t>антикриминогенным </a:t>
            </a:r>
            <a:r>
              <a:rPr lang="ru-RU" i="1" dirty="0" smtClean="0"/>
              <a:t>потенциалом.</a:t>
            </a:r>
            <a:r>
              <a:rPr lang="en-US" i="1" dirty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www.youtube.com/watch?v=yBM-yAMBDO8</a:t>
            </a:r>
            <a:endParaRPr lang="ru-RU" dirty="0" smtClean="0"/>
          </a:p>
          <a:p>
            <a:r>
              <a:rPr lang="ru-RU" i="1" dirty="0" smtClean="0"/>
              <a:t>Это</a:t>
            </a:r>
            <a:r>
              <a:rPr lang="ru-RU" dirty="0" smtClean="0"/>
              <a:t> </a:t>
            </a:r>
            <a:r>
              <a:rPr lang="ru-RU" dirty="0"/>
              <a:t>обуславливает </a:t>
            </a:r>
            <a:r>
              <a:rPr lang="ru-RU" dirty="0" smtClean="0"/>
              <a:t>нашу </a:t>
            </a:r>
            <a:r>
              <a:rPr lang="ru-RU" b="1" dirty="0" smtClean="0"/>
              <a:t>потребность осмысления </a:t>
            </a:r>
            <a:r>
              <a:rPr lang="ru-RU" b="1" dirty="0"/>
              <a:t>данного документа</a:t>
            </a:r>
            <a:r>
              <a:rPr lang="ru-RU" dirty="0"/>
              <a:t>, нашего </a:t>
            </a:r>
            <a:r>
              <a:rPr lang="ru-RU" dirty="0" smtClean="0"/>
              <a:t>ЛИЧНОГО профессионального  </a:t>
            </a:r>
            <a:r>
              <a:rPr lang="ru-RU" dirty="0"/>
              <a:t>участия в </a:t>
            </a:r>
            <a:r>
              <a:rPr lang="ru-RU" dirty="0" smtClean="0"/>
              <a:t>её реализации посредством каждодневной работы в органах </a:t>
            </a:r>
            <a:r>
              <a:rPr lang="ru-RU" dirty="0"/>
              <a:t>государственной </a:t>
            </a:r>
            <a:r>
              <a:rPr lang="ru-RU" dirty="0" smtClean="0"/>
              <a:t>или </a:t>
            </a:r>
            <a:r>
              <a:rPr lang="ru-RU" dirty="0"/>
              <a:t>муниципальной власти. </a:t>
            </a:r>
            <a:r>
              <a:rPr lang="ru-RU" dirty="0" smtClean="0"/>
              <a:t>Это поддержка В.В. Путина (возрождения России) не на словах, а на деле.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1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Какая связь  </a:t>
            </a:r>
            <a:r>
              <a:rPr lang="ru-RU" sz="4000" dirty="0" smtClean="0">
                <a:solidFill>
                  <a:srgbClr val="FF0000"/>
                </a:solidFill>
              </a:rPr>
              <a:t>Стратегии  </a:t>
            </a:r>
            <a:r>
              <a:rPr lang="ru-RU" sz="4000" dirty="0"/>
              <a:t>с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/>
              <a:t>профилактикой наркомании? </a:t>
            </a:r>
            <a:r>
              <a:rPr lang="ru-RU" sz="4000" b="1" dirty="0" smtClean="0"/>
              <a:t>СИЛЬНАЯ!!!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Наркомания – это испытание духовности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Стратегия </a:t>
            </a:r>
            <a:r>
              <a:rPr lang="ru-RU" b="1" dirty="0" smtClean="0"/>
              <a:t>обязывает ВСЕ </a:t>
            </a:r>
            <a:r>
              <a:rPr lang="ru-RU" dirty="0" smtClean="0"/>
              <a:t>органы  государственной власти привести </a:t>
            </a:r>
            <a:r>
              <a:rPr lang="ru-RU" b="1" dirty="0" smtClean="0"/>
              <a:t>ВСЮ</a:t>
            </a:r>
            <a:r>
              <a:rPr lang="ru-RU" dirty="0" smtClean="0"/>
              <a:t> свою деятельность (особенно в сфере культуры и образования) в соответствие </a:t>
            </a:r>
            <a:r>
              <a:rPr lang="ru-RU" dirty="0" smtClean="0">
                <a:solidFill>
                  <a:srgbClr val="FF0000"/>
                </a:solidFill>
              </a:rPr>
              <a:t>с 13-ю </a:t>
            </a:r>
            <a:r>
              <a:rPr lang="ru-RU" b="1" dirty="0" smtClean="0"/>
              <a:t>традиционными российскими ценностями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 прежде всего с такой ЦЕННОСТЬЮ как «</a:t>
            </a:r>
            <a:r>
              <a:rPr lang="ru-RU" b="1" dirty="0" smtClean="0">
                <a:solidFill>
                  <a:srgbClr val="FF0000"/>
                </a:solidFill>
              </a:rPr>
              <a:t>приоритет духовного над материальным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 Россия, попав под гнет </a:t>
            </a:r>
            <a:r>
              <a:rPr lang="ru-RU" b="1" dirty="0" smtClean="0">
                <a:solidFill>
                  <a:srgbClr val="FF0000"/>
                </a:solidFill>
              </a:rPr>
              <a:t>западных санкций</a:t>
            </a:r>
            <a:r>
              <a:rPr lang="ru-RU" dirty="0" smtClean="0"/>
              <a:t>, идет к своим «</a:t>
            </a:r>
            <a:r>
              <a:rPr lang="ru-RU" b="1" dirty="0" smtClean="0"/>
              <a:t>историческим корням</a:t>
            </a:r>
            <a:r>
              <a:rPr lang="ru-RU" dirty="0" smtClean="0"/>
              <a:t>», к принятию </a:t>
            </a:r>
            <a:r>
              <a:rPr lang="ru-RU" b="1" dirty="0" smtClean="0"/>
              <a:t>идеологии</a:t>
            </a:r>
            <a:r>
              <a:rPr lang="ru-RU" dirty="0" smtClean="0"/>
              <a:t> </a:t>
            </a:r>
            <a:r>
              <a:rPr lang="ru-RU" b="1" dirty="0" smtClean="0"/>
              <a:t>ТРАДИЦИИ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60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Стратегия ГАП РФ до 2020 года </a:t>
            </a:r>
            <a:r>
              <a:rPr lang="ru-RU" b="1" dirty="0" smtClean="0"/>
              <a:t>была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утверждена в 2010 году.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Пока в ней нет нашего опыта, нет даже понятия «</a:t>
            </a:r>
            <a:r>
              <a:rPr lang="ru-RU" b="1" dirty="0" smtClean="0"/>
              <a:t>антинаркотическая идеология</a:t>
            </a:r>
            <a:r>
              <a:rPr lang="ru-RU" dirty="0" smtClean="0"/>
              <a:t>». </a:t>
            </a:r>
          </a:p>
          <a:p>
            <a:r>
              <a:rPr lang="ru-RU" altLang="ru-RU" b="1" dirty="0">
                <a:solidFill>
                  <a:srgbClr val="FF0000"/>
                </a:solidFill>
                <a:cs typeface="Times New Roman" pitchFamily="18" charset="0"/>
              </a:rPr>
              <a:t>Антинаркотическая идеология </a:t>
            </a:r>
            <a:r>
              <a:rPr lang="ru-RU" altLang="ru-RU" dirty="0">
                <a:cs typeface="Times New Roman" pitchFamily="18" charset="0"/>
              </a:rPr>
              <a:t>— </a:t>
            </a:r>
            <a:r>
              <a:rPr lang="ru-RU" altLang="ru-RU" b="1" dirty="0">
                <a:cs typeface="Times New Roman" pitchFamily="18" charset="0"/>
              </a:rPr>
              <a:t>негативное отношение </a:t>
            </a:r>
            <a:r>
              <a:rPr lang="ru-RU" altLang="ru-RU" dirty="0">
                <a:cs typeface="Times New Roman" pitchFamily="18" charset="0"/>
              </a:rPr>
              <a:t>к участию в незаконном обороте наркотиков, </a:t>
            </a:r>
            <a:r>
              <a:rPr lang="ru-RU" altLang="ru-RU" b="1" dirty="0">
                <a:cs typeface="Times New Roman" pitchFamily="18" charset="0"/>
              </a:rPr>
              <a:t>сочувствие </a:t>
            </a:r>
            <a:r>
              <a:rPr lang="ru-RU" altLang="ru-RU" dirty="0">
                <a:cs typeface="Times New Roman" pitchFamily="18" charset="0"/>
              </a:rPr>
              <a:t>к тем, кто только начал потреблять наркотические средства или психотропные вещества (</a:t>
            </a:r>
            <a:r>
              <a:rPr lang="ru-RU" altLang="ru-RU" i="1" dirty="0">
                <a:cs typeface="Times New Roman" pitchFamily="18" charset="0"/>
              </a:rPr>
              <a:t>и стремится бросить</a:t>
            </a:r>
            <a:r>
              <a:rPr lang="ru-RU" altLang="ru-RU" dirty="0">
                <a:cs typeface="Times New Roman" pitchFamily="18" charset="0"/>
              </a:rPr>
              <a:t> – примечание Серовой Е.С.), </a:t>
            </a:r>
            <a:r>
              <a:rPr lang="ru-RU" altLang="ru-RU" b="1" dirty="0">
                <a:cs typeface="Times New Roman" pitchFamily="18" charset="0"/>
              </a:rPr>
              <a:t>безжалостное отношение </a:t>
            </a:r>
            <a:r>
              <a:rPr lang="ru-RU" altLang="ru-RU" dirty="0">
                <a:cs typeface="Times New Roman" pitchFamily="18" charset="0"/>
              </a:rPr>
              <a:t>к тем, кто их систематически потребляет и не желает бросать и </a:t>
            </a:r>
            <a:r>
              <a:rPr lang="ru-RU" altLang="ru-RU" b="1" dirty="0">
                <a:cs typeface="Times New Roman" pitchFamily="18" charset="0"/>
              </a:rPr>
              <a:t>ненависть</a:t>
            </a:r>
            <a:r>
              <a:rPr lang="ru-RU" altLang="ru-RU" dirty="0">
                <a:cs typeface="Times New Roman" pitchFamily="18" charset="0"/>
              </a:rPr>
              <a:t> к тем, кто их сбывает или вовлекает в </a:t>
            </a:r>
            <a:r>
              <a:rPr lang="ru-RU" altLang="ru-RU" dirty="0" err="1">
                <a:cs typeface="Times New Roman" pitchFamily="18" charset="0"/>
              </a:rPr>
              <a:t>наркопотребление</a:t>
            </a:r>
            <a:r>
              <a:rPr lang="ru-RU" altLang="ru-RU" dirty="0">
                <a:cs typeface="Times New Roman" pitchFamily="18" charset="0"/>
              </a:rPr>
              <a:t> других лиц </a:t>
            </a:r>
            <a:r>
              <a:rPr lang="ru-RU" altLang="ru-RU" dirty="0" smtClean="0">
                <a:cs typeface="Times New Roman" pitchFamily="18" charset="0"/>
              </a:rPr>
              <a:t>(Зазулин</a:t>
            </a:r>
            <a:r>
              <a:rPr lang="ru-RU" altLang="ru-RU" dirty="0">
                <a:cs typeface="Times New Roman" pitchFamily="18" charset="0"/>
              </a:rPr>
              <a:t>, 2005)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51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Тема </a:t>
            </a:r>
            <a:r>
              <a:rPr lang="ru-RU" dirty="0" smtClean="0"/>
              <a:t>№1: </a:t>
            </a:r>
            <a:r>
              <a:rPr lang="ru-RU" b="1" dirty="0" smtClean="0"/>
              <a:t>«ОСНОВНЫЕ </a:t>
            </a:r>
            <a:r>
              <a:rPr lang="ru-RU" b="1" dirty="0"/>
              <a:t>нормативно-правовые акты, имеющие идеологическое, </a:t>
            </a:r>
            <a:r>
              <a:rPr lang="ru-RU" b="1" dirty="0" smtClean="0"/>
              <a:t>политическое, </a:t>
            </a:r>
            <a:r>
              <a:rPr lang="ru-RU" b="1" dirty="0"/>
              <a:t>юридическое </a:t>
            </a:r>
            <a:r>
              <a:rPr lang="ru-RU" b="1" dirty="0" smtClean="0"/>
              <a:t>и </a:t>
            </a:r>
            <a:r>
              <a:rPr lang="ru-RU" b="1" u="sng" dirty="0" smtClean="0"/>
              <a:t>теоретическое</a:t>
            </a:r>
            <a:r>
              <a:rPr lang="ru-RU" b="1" dirty="0" smtClean="0"/>
              <a:t> </a:t>
            </a:r>
            <a:r>
              <a:rPr lang="ru-RU" b="1" u="sng" dirty="0"/>
              <a:t>значение</a:t>
            </a:r>
            <a:r>
              <a:rPr lang="ru-RU" b="1" dirty="0"/>
              <a:t> для БОРЬБЫ с </a:t>
            </a:r>
            <a:r>
              <a:rPr lang="ru-RU" b="1" dirty="0">
                <a:solidFill>
                  <a:srgbClr val="FF0000"/>
                </a:solidFill>
              </a:rPr>
              <a:t>наркотизацией населения страны</a:t>
            </a:r>
            <a:r>
              <a:rPr lang="ru-RU" b="1" dirty="0" smtClean="0"/>
              <a:t>».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898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Основное </a:t>
            </a:r>
            <a:r>
              <a:rPr lang="ru-RU" sz="3200" b="1" dirty="0" smtClean="0">
                <a:solidFill>
                  <a:srgbClr val="FF0000"/>
                </a:solidFill>
              </a:rPr>
              <a:t>достоинство</a:t>
            </a:r>
            <a:r>
              <a:rPr lang="ru-RU" sz="3200" dirty="0" smtClean="0">
                <a:solidFill>
                  <a:srgbClr val="FF0000"/>
                </a:solidFill>
              </a:rPr>
              <a:t> Стратегии </a:t>
            </a:r>
            <a:r>
              <a:rPr lang="ru-RU" sz="3200" dirty="0" smtClean="0"/>
              <a:t>– это </a:t>
            </a:r>
            <a:r>
              <a:rPr lang="ru-RU" sz="3200" b="1" dirty="0" smtClean="0"/>
              <a:t>запрет в любом виде навязывания нам «западом» программ </a:t>
            </a:r>
            <a:r>
              <a:rPr lang="ru-RU" sz="3200" dirty="0" smtClean="0"/>
              <a:t>«уменьшения вреда».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Это мудрый запрет на заимствование чужого (европейского) без здравого смысла</a:t>
            </a:r>
          </a:p>
          <a:p>
            <a:r>
              <a:rPr lang="ru-RU" sz="3600" dirty="0" smtClean="0"/>
              <a:t>Поэтому есть надежда что в новой Стратегии (ведь 2020 год не за горами) будет  учтён весь тот </a:t>
            </a:r>
            <a:r>
              <a:rPr lang="ru-RU" sz="3600" b="1" dirty="0" smtClean="0"/>
              <a:t>Отечественный опыт</a:t>
            </a:r>
            <a:r>
              <a:rPr lang="ru-RU" sz="3600" dirty="0" smtClean="0"/>
              <a:t>, который проигнорировало руководство ФСКН (</a:t>
            </a:r>
            <a:r>
              <a:rPr lang="ru-RU" sz="3600" dirty="0" smtClean="0">
                <a:solidFill>
                  <a:srgbClr val="FF0000"/>
                </a:solidFill>
              </a:rPr>
              <a:t>ГАК</a:t>
            </a:r>
            <a:r>
              <a:rPr lang="ru-RU" sz="3600" dirty="0" smtClean="0"/>
              <a:t>) РФ.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680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dirty="0" smtClean="0"/>
              <a:t>Основная ОШИБКА Стратегии в ответе на вопрос: «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Что такое ГАП России</a:t>
            </a:r>
            <a:r>
              <a:rPr lang="ru-RU" altLang="ru-RU" sz="3600" b="1" dirty="0" smtClean="0"/>
              <a:t>»?</a:t>
            </a:r>
            <a:endParaRPr lang="ru-RU" alt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/>
              <a:t>Стратегия:</a:t>
            </a:r>
            <a:r>
              <a:rPr lang="ru-RU" altLang="ru-RU" sz="2400" dirty="0" smtClean="0"/>
              <a:t> «ГАП – система стратегических приоритетов и мер, а также деятельность федеральных органов власти …(… идет перечисление всех органов) …, направленная на </a:t>
            </a:r>
            <a:r>
              <a:rPr lang="ru-RU" altLang="ru-RU" sz="2400" dirty="0" smtClean="0">
                <a:solidFill>
                  <a:srgbClr val="FF0000"/>
                </a:solidFill>
              </a:rPr>
              <a:t>предупреждение, выявление и пресечение НОН и их </a:t>
            </a:r>
            <a:r>
              <a:rPr lang="ru-RU" altLang="ru-RU" sz="2400" dirty="0" err="1" smtClean="0">
                <a:solidFill>
                  <a:srgbClr val="FF0000"/>
                </a:solidFill>
              </a:rPr>
              <a:t>прекурсоров</a:t>
            </a:r>
            <a:r>
              <a:rPr lang="ru-RU" altLang="ru-RU" sz="2400" dirty="0" smtClean="0"/>
              <a:t>,     профилактику </a:t>
            </a:r>
            <a:r>
              <a:rPr lang="ru-RU" altLang="ru-RU" sz="2400" u="sng" dirty="0" smtClean="0"/>
              <a:t>немедицинского потребления</a:t>
            </a:r>
            <a:r>
              <a:rPr lang="ru-RU" altLang="ru-RU" sz="2400" dirty="0" smtClean="0"/>
              <a:t> наркотиков, </a:t>
            </a:r>
            <a:r>
              <a:rPr lang="ru-RU" altLang="ru-RU" sz="2400" dirty="0" smtClean="0">
                <a:solidFill>
                  <a:srgbClr val="FF0000"/>
                </a:solidFill>
              </a:rPr>
              <a:t>лечение и реабилитацию больных</a:t>
            </a:r>
            <a:r>
              <a:rPr lang="ru-RU" altLang="ru-RU" sz="2400" dirty="0" smtClean="0"/>
              <a:t> наркоманией».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u="sng" dirty="0" smtClean="0"/>
              <a:t>Нет единства, нет  экономии уголовной репрессии </a:t>
            </a:r>
          </a:p>
        </p:txBody>
      </p:sp>
      <p:sp>
        <p:nvSpPr>
          <p:cNvPr id="2867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/>
              <a:t>НК</a:t>
            </a:r>
            <a:r>
              <a:rPr lang="ru-RU" altLang="ru-RU" sz="2400" dirty="0" smtClean="0"/>
              <a:t>: ГАП –  </a:t>
            </a:r>
            <a:r>
              <a:rPr lang="ru-RU" altLang="ru-RU" sz="2400" b="1" dirty="0" smtClean="0"/>
              <a:t>формирование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негативного отношения</a:t>
            </a:r>
            <a:r>
              <a:rPr lang="ru-RU" altLang="ru-RU" sz="2400" b="1" dirty="0" smtClean="0"/>
              <a:t> граждан к </a:t>
            </a:r>
            <a:r>
              <a:rPr lang="ru-RU" altLang="ru-RU" sz="2400" b="1" dirty="0" smtClean="0">
                <a:solidFill>
                  <a:srgbClr val="3333FF"/>
                </a:solidFill>
              </a:rPr>
              <a:t>участникам НОН</a:t>
            </a:r>
            <a:r>
              <a:rPr lang="ru-RU" altLang="ru-RU" sz="2400" b="1" dirty="0" smtClean="0"/>
              <a:t>,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контроль запрета </a:t>
            </a:r>
            <a:r>
              <a:rPr lang="ru-RU" altLang="ru-RU" sz="2400" b="1" dirty="0" smtClean="0"/>
              <a:t>потребления наркотиков, их рекламы и пропаганды,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неотвратимость наказания</a:t>
            </a:r>
            <a:r>
              <a:rPr lang="ru-RU" altLang="ru-RU" sz="2400" b="1" dirty="0" smtClean="0"/>
              <a:t> за нарушение этого запрета и применение к нарушителям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административных санкций</a:t>
            </a:r>
            <a:r>
              <a:rPr lang="ru-RU" altLang="ru-RU" sz="2400" b="1" u="sng" dirty="0" smtClean="0"/>
              <a:t>,</a:t>
            </a:r>
            <a:r>
              <a:rPr lang="ru-RU" altLang="ru-RU" sz="2400" b="1" dirty="0" smtClean="0"/>
              <a:t> жесткость и интенсивность которых достаточны для уменьшения экспозиционного давления </a:t>
            </a:r>
            <a:r>
              <a:rPr lang="ru-RU" altLang="ru-RU" sz="2400" b="1" dirty="0" err="1" smtClean="0"/>
              <a:t>наркосреды</a:t>
            </a:r>
            <a:r>
              <a:rPr lang="ru-RU" altLang="ru-RU" sz="2400" b="1" dirty="0" smtClean="0"/>
              <a:t> на молодежь.</a:t>
            </a:r>
            <a:r>
              <a:rPr lang="ru-RU" altLang="ru-RU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Ошибка в понимании смысла ГАП РФ 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/>
              <a:t>переворачивает СТАТУСЫ субъектов АД </a:t>
            </a:r>
            <a:r>
              <a:rPr lang="ru-RU" sz="3600" b="1" dirty="0" smtClean="0">
                <a:solidFill>
                  <a:srgbClr val="FF0000"/>
                </a:solidFill>
              </a:rPr>
              <a:t>«с ног на голову</a:t>
            </a:r>
            <a:r>
              <a:rPr lang="ru-RU" sz="3600" b="1" dirty="0" smtClean="0"/>
              <a:t>» . Ситуация в России: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 есть! Другого не было.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Как должно быть! (2003)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40401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404177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54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FF0000"/>
                </a:solidFill>
              </a:rPr>
              <a:t>Ошибка</a:t>
            </a:r>
            <a:r>
              <a:rPr lang="ru-RU" altLang="ru-RU" sz="4000" b="1" dirty="0" smtClean="0"/>
              <a:t> в понимании ГАП РФ плавно переходит в </a:t>
            </a:r>
            <a:r>
              <a:rPr lang="ru-RU" altLang="ru-RU" sz="4000" b="1" dirty="0" smtClean="0">
                <a:solidFill>
                  <a:srgbClr val="FF0000"/>
                </a:solidFill>
              </a:rPr>
              <a:t>утрату смысла </a:t>
            </a:r>
            <a:r>
              <a:rPr lang="ru-RU" altLang="ru-RU" sz="4000" b="1" dirty="0" smtClean="0"/>
              <a:t>«АД».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«</a:t>
            </a:r>
            <a:r>
              <a:rPr lang="ru-RU" altLang="ru-RU" sz="2800" b="1" i="1" dirty="0" smtClean="0">
                <a:solidFill>
                  <a:srgbClr val="3333FF"/>
                </a:solidFill>
              </a:rPr>
              <a:t>Антинаркотическая деятельность (далее - АНД)</a:t>
            </a:r>
            <a:r>
              <a:rPr lang="ru-RU" altLang="ru-RU" sz="2800" i="1" dirty="0" smtClean="0"/>
              <a:t> – </a:t>
            </a:r>
            <a:r>
              <a:rPr lang="ru-RU" altLang="ru-RU" sz="2800" i="1" u="sng" dirty="0" smtClean="0"/>
              <a:t>деятельность </a:t>
            </a:r>
            <a:r>
              <a:rPr lang="ru-RU" altLang="ru-RU" sz="2800" i="1" dirty="0" smtClean="0"/>
              <a:t>федеральных органов государственной власти, Государственного антинаркотического комитета, органов государственной власти субъектов  РФ, антинаркотических комиссий в субъектах РФ и органов местного самоуправления </a:t>
            </a:r>
            <a:r>
              <a:rPr lang="ru-RU" altLang="ru-RU" sz="2800" i="1" u="sng" dirty="0" smtClean="0"/>
              <a:t>по реализации</a:t>
            </a:r>
            <a:r>
              <a:rPr lang="ru-RU" altLang="ru-RU" sz="2800" i="1" dirty="0" smtClean="0"/>
              <a:t> </a:t>
            </a:r>
            <a:r>
              <a:rPr lang="ru-RU" altLang="ru-RU" sz="2800" i="1" dirty="0" smtClean="0">
                <a:solidFill>
                  <a:srgbClr val="3333FF"/>
                </a:solidFill>
              </a:rPr>
              <a:t>государственной антинаркотической политики</a:t>
            </a:r>
            <a:r>
              <a:rPr lang="ru-RU" altLang="ru-RU" sz="2800" dirty="0" smtClean="0"/>
              <a:t>». </a:t>
            </a:r>
            <a:r>
              <a:rPr lang="ru-RU" altLang="ru-RU" sz="2800" dirty="0" smtClean="0">
                <a:solidFill>
                  <a:srgbClr val="FF0000"/>
                </a:solidFill>
              </a:rPr>
              <a:t>Не сущностное, формальное понятие.</a:t>
            </a: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7444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/>
              <a:t>НАША ЗАДАЧА: </a:t>
            </a:r>
            <a:br>
              <a:rPr lang="ru-RU" altLang="ru-RU" sz="4000" smtClean="0"/>
            </a:br>
            <a:r>
              <a:rPr lang="ru-RU" altLang="ru-RU" sz="4000" smtClean="0">
                <a:solidFill>
                  <a:srgbClr val="3333FF"/>
                </a:solidFill>
              </a:rPr>
              <a:t> изменить ситуацию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b="1" dirty="0" smtClean="0"/>
              <a:t>Имитация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 антинаркотической политики </a:t>
            </a:r>
            <a:r>
              <a:rPr lang="ru-RU" altLang="ru-RU" sz="2800" dirty="0" smtClean="0"/>
              <a:t>в виде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800" dirty="0" smtClean="0"/>
              <a:t>механической</a:t>
            </a:r>
            <a:r>
              <a:rPr lang="ru-RU" altLang="ru-RU" sz="2800" b="1" dirty="0" smtClean="0"/>
              <a:t> </a:t>
            </a:r>
            <a:r>
              <a:rPr lang="ru-RU" altLang="ru-RU" sz="2800" dirty="0" smtClean="0"/>
              <a:t>суммы</a:t>
            </a:r>
            <a:r>
              <a:rPr lang="ru-RU" altLang="ru-RU" sz="2800" dirty="0" smtClean="0">
                <a:solidFill>
                  <a:srgbClr val="FF0000"/>
                </a:solidFill>
              </a:rPr>
              <a:t> уголовной и социальной политик</a:t>
            </a:r>
            <a:r>
              <a:rPr lang="ru-RU" altLang="ru-RU" sz="2800" dirty="0" smtClean="0"/>
              <a:t>, при  которой </a:t>
            </a:r>
            <a:r>
              <a:rPr lang="ru-RU" altLang="ru-RU" sz="2800" i="1" dirty="0" smtClean="0"/>
              <a:t>наркопреступность</a:t>
            </a:r>
            <a:r>
              <a:rPr lang="ru-RU" altLang="ru-RU" sz="2800" dirty="0" smtClean="0"/>
              <a:t> в России “расцвела” до </a:t>
            </a:r>
            <a:r>
              <a:rPr lang="ru-RU" altLang="ru-RU" sz="2800" b="1" dirty="0" smtClean="0"/>
              <a:t>1 млрд.</a:t>
            </a:r>
            <a:r>
              <a:rPr lang="ru-RU" altLang="ru-RU" sz="2800" dirty="0" smtClean="0"/>
              <a:t> наркопреступлений в год,  </a:t>
            </a:r>
            <a:r>
              <a:rPr lang="ru-RU" altLang="ru-RU" sz="2800" u="sng" dirty="0" smtClean="0"/>
              <a:t>ДОЛЖНА БЫТЬ ЗАМЕНЕНА</a:t>
            </a:r>
            <a:r>
              <a:rPr lang="ru-RU" altLang="ru-RU" sz="2800" dirty="0" smtClean="0"/>
              <a:t>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антинаркотической политикой</a:t>
            </a:r>
            <a:r>
              <a:rPr lang="ru-RU" altLang="ru-RU" sz="2800" b="1" dirty="0" smtClean="0">
                <a:solidFill>
                  <a:srgbClr val="3333FF"/>
                </a:solidFill>
              </a:rPr>
              <a:t> </a:t>
            </a:r>
            <a:r>
              <a:rPr lang="ru-RU" altLang="ru-RU" sz="2800" dirty="0" smtClean="0"/>
              <a:t>на основе</a:t>
            </a:r>
            <a:r>
              <a:rPr lang="ru-RU" altLang="ru-RU" sz="2800" b="1" dirty="0" smtClean="0">
                <a:solidFill>
                  <a:srgbClr val="3333FF"/>
                </a:solidFill>
              </a:rPr>
              <a:t> криминологической  (или конфликтологической) теории антинаркотической деятельности</a:t>
            </a:r>
            <a:r>
              <a:rPr lang="ru-RU" altLang="ru-RU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8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ВЫВОД 1.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Для </a:t>
            </a:r>
            <a:r>
              <a:rPr lang="ru-RU" b="1" dirty="0"/>
              <a:t>совершенствования </a:t>
            </a:r>
            <a:r>
              <a:rPr lang="ru-RU" dirty="0"/>
              <a:t>деятельности </a:t>
            </a:r>
            <a:r>
              <a:rPr lang="ru-RU" i="1" dirty="0"/>
              <a:t>субъектов профилактики</a:t>
            </a:r>
            <a:r>
              <a:rPr lang="ru-RU" dirty="0"/>
              <a:t> наркотизации населения в административно-территориальном образовании </a:t>
            </a:r>
            <a:r>
              <a:rPr lang="ru-RU" dirty="0" smtClean="0"/>
              <a:t>(АТО)  </a:t>
            </a:r>
            <a:r>
              <a:rPr lang="ru-RU" u="sng" dirty="0" smtClean="0"/>
              <a:t>требуется</a:t>
            </a:r>
            <a:r>
              <a:rPr lang="ru-RU" dirty="0" smtClean="0"/>
              <a:t>  </a:t>
            </a:r>
            <a:r>
              <a:rPr lang="ru-RU" dirty="0"/>
              <a:t>1) </a:t>
            </a:r>
            <a:r>
              <a:rPr lang="ru-RU" dirty="0">
                <a:solidFill>
                  <a:srgbClr val="FF0000"/>
                </a:solidFill>
              </a:rPr>
              <a:t>научно-исследовательское </a:t>
            </a:r>
            <a:r>
              <a:rPr lang="ru-RU" u="sng" dirty="0">
                <a:solidFill>
                  <a:srgbClr val="FF0000"/>
                </a:solidFill>
              </a:rPr>
              <a:t>обеспечение</a:t>
            </a:r>
            <a:r>
              <a:rPr lang="ru-RU" dirty="0">
                <a:solidFill>
                  <a:srgbClr val="FF0000"/>
                </a:solidFill>
              </a:rPr>
              <a:t>  </a:t>
            </a:r>
            <a:r>
              <a:rPr lang="ru-RU" b="1" dirty="0"/>
              <a:t>государственной антинаркотической политики </a:t>
            </a:r>
            <a:r>
              <a:rPr lang="ru-RU" dirty="0"/>
              <a:t>и 2) </a:t>
            </a:r>
            <a:r>
              <a:rPr lang="ru-RU" u="sng" dirty="0"/>
              <a:t>постоянная оценка</a:t>
            </a:r>
            <a:r>
              <a:rPr lang="ru-RU" dirty="0"/>
              <a:t> руководителем АТО вклада </a:t>
            </a:r>
            <a:r>
              <a:rPr lang="ru-RU" i="1" dirty="0"/>
              <a:t>субъектов антинаркотической</a:t>
            </a:r>
            <a:r>
              <a:rPr lang="ru-RU" dirty="0"/>
              <a:t> </a:t>
            </a:r>
            <a:r>
              <a:rPr lang="ru-RU" i="1" dirty="0"/>
              <a:t>деятельности</a:t>
            </a:r>
            <a:r>
              <a:rPr lang="ru-RU" dirty="0"/>
              <a:t>  в достижение целей, намеченных в статье 4  Федерального Закона «</a:t>
            </a:r>
            <a:r>
              <a:rPr lang="ru-RU" b="1" dirty="0"/>
              <a:t>О наркотических средствах и психотропных веществах</a:t>
            </a:r>
            <a:r>
              <a:rPr lang="ru-RU" dirty="0" smtClean="0"/>
              <a:t>» (т.е.</a:t>
            </a:r>
            <a:r>
              <a:rPr lang="ru-RU" b="1" dirty="0" smtClean="0">
                <a:solidFill>
                  <a:srgbClr val="FF0000"/>
                </a:solidFill>
              </a:rPr>
              <a:t> оценка результатов </a:t>
            </a:r>
            <a:r>
              <a:rPr lang="ru-RU" dirty="0" smtClean="0">
                <a:solidFill>
                  <a:srgbClr val="FF0000"/>
                </a:solidFill>
              </a:rPr>
              <a:t>профилактики  наркомании и предупреждения наркопреступности). 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377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ВЫВОД 2.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России еще предстоит создать свою  модель (</a:t>
            </a:r>
            <a:r>
              <a:rPr lang="ru-RU" dirty="0" smtClean="0">
                <a:solidFill>
                  <a:srgbClr val="FF0000"/>
                </a:solidFill>
              </a:rPr>
              <a:t>ИДЕОЛОГИЮ</a:t>
            </a:r>
            <a:r>
              <a:rPr lang="ru-RU" dirty="0" smtClean="0"/>
              <a:t>) разрешения противоречия </a:t>
            </a:r>
            <a:r>
              <a:rPr lang="ru-RU" b="1" dirty="0" smtClean="0"/>
              <a:t>между государством и </a:t>
            </a:r>
            <a:r>
              <a:rPr lang="ru-RU" b="1" dirty="0" err="1" smtClean="0"/>
              <a:t>наркорынком</a:t>
            </a:r>
            <a:r>
              <a:rPr lang="ru-RU" b="1" dirty="0" smtClean="0"/>
              <a:t>. </a:t>
            </a:r>
          </a:p>
          <a:p>
            <a:r>
              <a:rPr lang="ru-RU" dirty="0" smtClean="0"/>
              <a:t>Пока у нас (у чиновников) </a:t>
            </a:r>
            <a:r>
              <a:rPr lang="ru-RU" b="1" dirty="0" smtClean="0"/>
              <a:t>не будет понимания </a:t>
            </a:r>
            <a:r>
              <a:rPr lang="ru-RU" dirty="0" smtClean="0"/>
              <a:t>необходимости не только </a:t>
            </a:r>
            <a:r>
              <a:rPr lang="ru-RU" dirty="0" smtClean="0">
                <a:solidFill>
                  <a:srgbClr val="FF0000"/>
                </a:solidFill>
              </a:rPr>
              <a:t>профилактировать наркоманию, </a:t>
            </a:r>
            <a:r>
              <a:rPr lang="ru-RU" dirty="0" smtClean="0"/>
              <a:t>но  и </a:t>
            </a:r>
            <a:r>
              <a:rPr lang="ru-RU" u="sng" dirty="0" smtClean="0"/>
              <a:t>ОДНОВРЕМЕННО наступательно  </a:t>
            </a:r>
            <a:r>
              <a:rPr lang="ru-RU" dirty="0" smtClean="0">
                <a:solidFill>
                  <a:srgbClr val="FF0000"/>
                </a:solidFill>
              </a:rPr>
              <a:t>предупреждать наркопреступность </a:t>
            </a:r>
            <a:r>
              <a:rPr lang="ru-RU" dirty="0" smtClean="0"/>
              <a:t>в каждом МО,  мы   не увидим результатов своих усилий в виде </a:t>
            </a:r>
            <a:r>
              <a:rPr lang="ru-RU" b="1" dirty="0" smtClean="0"/>
              <a:t>наркобезопасной среды </a:t>
            </a:r>
            <a:r>
              <a:rPr lang="ru-RU" dirty="0" smtClean="0"/>
              <a:t>для  наших детей.</a:t>
            </a:r>
          </a:p>
        </p:txBody>
      </p:sp>
    </p:spTree>
    <p:extLst>
      <p:ext uri="{BB962C8B-B14F-4D97-AF65-F5344CB8AC3E}">
        <p14:creationId xmlns:p14="http://schemas.microsoft.com/office/powerpoint/2010/main" val="17491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4986323u8h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60350"/>
            <a:ext cx="8496300" cy="6337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048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5400" b="1" i="1" smtClean="0">
                <a:solidFill>
                  <a:srgbClr val="FFFF66"/>
                </a:solidFill>
                <a:latin typeface="Times New Roman" pitchFamily="18" charset="0"/>
              </a:rPr>
              <a:t>Образ наркобезопасности</a:t>
            </a:r>
            <a:r>
              <a:rPr lang="en-US" altLang="ru-RU" sz="5400" smtClean="0">
                <a:solidFill>
                  <a:srgbClr val="FFFF66"/>
                </a:solidFill>
                <a:latin typeface="Times New Roman" pitchFamily="18" charset="0"/>
              </a:rPr>
              <a:t>:</a:t>
            </a:r>
            <a:r>
              <a:rPr lang="ru-RU" altLang="ru-RU" sz="5400" smtClean="0">
                <a:solidFill>
                  <a:srgbClr val="FFFF00"/>
                </a:solidFill>
              </a:rPr>
              <a:t/>
            </a:r>
            <a:br>
              <a:rPr lang="ru-RU" altLang="ru-RU" sz="5400" smtClean="0">
                <a:solidFill>
                  <a:srgbClr val="FFFF00"/>
                </a:solidFill>
              </a:rPr>
            </a:br>
            <a:endParaRPr lang="ru-RU" altLang="ru-RU" sz="5400" smtClean="0">
              <a:solidFill>
                <a:srgbClr val="FFFF00"/>
              </a:solidFill>
            </a:endParaRPr>
          </a:p>
        </p:txBody>
      </p:sp>
      <p:sp>
        <p:nvSpPr>
          <p:cNvPr id="14340" name="Oval 6"/>
          <p:cNvSpPr>
            <a:spLocks noChangeArrowheads="1"/>
          </p:cNvSpPr>
          <p:nvPr/>
        </p:nvSpPr>
        <p:spPr bwMode="auto">
          <a:xfrm>
            <a:off x="1763713" y="2924175"/>
            <a:ext cx="3024187" cy="3290888"/>
          </a:xfrm>
          <a:prstGeom prst="ellipse">
            <a:avLst/>
          </a:prstGeom>
          <a:solidFill>
            <a:srgbClr val="FFFF99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pic>
        <p:nvPicPr>
          <p:cNvPr id="14341" name="Picture 8" descr="j02150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84538"/>
            <a:ext cx="16605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Line 9"/>
          <p:cNvSpPr>
            <a:spLocks noChangeShapeType="1"/>
          </p:cNvSpPr>
          <p:nvPr/>
        </p:nvSpPr>
        <p:spPr bwMode="auto">
          <a:xfrm flipH="1">
            <a:off x="4787900" y="3860800"/>
            <a:ext cx="2232025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3" name="Line 10"/>
          <p:cNvSpPr>
            <a:spLocks noChangeShapeType="1"/>
          </p:cNvSpPr>
          <p:nvPr/>
        </p:nvSpPr>
        <p:spPr bwMode="auto">
          <a:xfrm flipH="1">
            <a:off x="4643438" y="4221163"/>
            <a:ext cx="2376487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4" name="Line 11"/>
          <p:cNvSpPr>
            <a:spLocks noChangeShapeType="1"/>
          </p:cNvSpPr>
          <p:nvPr/>
        </p:nvSpPr>
        <p:spPr bwMode="auto">
          <a:xfrm flipH="1">
            <a:off x="4787900" y="4076700"/>
            <a:ext cx="2232025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7019925" y="3860800"/>
            <a:ext cx="1800225" cy="3952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Наркоугрозы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067175" y="5440363"/>
            <a:ext cx="4537075" cy="434975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    Культурная герметичность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555875" y="3933825"/>
            <a:ext cx="13890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Нарко-безопас-ность</a:t>
            </a:r>
          </a:p>
        </p:txBody>
      </p:sp>
    </p:spTree>
    <p:extLst>
      <p:ext uri="{BB962C8B-B14F-4D97-AF65-F5344CB8AC3E}">
        <p14:creationId xmlns:p14="http://schemas.microsoft.com/office/powerpoint/2010/main" val="13102268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1187450" y="1412875"/>
            <a:ext cx="6913563" cy="2443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07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/>
              <a:t>Как мы </a:t>
            </a:r>
            <a:r>
              <a:rPr lang="ru-RU" sz="4000" b="1" dirty="0" smtClean="0"/>
              <a:t>будем понимать термин «совершенствование»? 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К</a:t>
            </a:r>
            <a:r>
              <a:rPr lang="ru-RU" b="1" dirty="0" smtClean="0"/>
              <a:t>рышу дома починить </a:t>
            </a:r>
            <a:r>
              <a:rPr lang="ru-RU" b="1" dirty="0"/>
              <a:t>или новый дом (по новому проекту) </a:t>
            </a:r>
            <a:r>
              <a:rPr lang="ru-RU" b="1" dirty="0" smtClean="0"/>
              <a:t>надо строить? </a:t>
            </a:r>
            <a:r>
              <a:rPr lang="ru-RU" dirty="0" smtClean="0"/>
              <a:t>Давайте договоримся сразу. </a:t>
            </a:r>
            <a:r>
              <a:rPr lang="ru-RU" b="1" dirty="0" smtClean="0">
                <a:solidFill>
                  <a:srgbClr val="FF0000"/>
                </a:solidFill>
              </a:rPr>
              <a:t>БУДЕМ реалистами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ПРИМЕР не реалистичности. Последнее воскресенье 1991 года</a:t>
            </a:r>
            <a:r>
              <a:rPr lang="ru-RU" b="1" dirty="0" smtClean="0"/>
              <a:t>. Борис Ельцин: «</a:t>
            </a:r>
            <a:r>
              <a:rPr lang="ru-RU" b="1" i="1" dirty="0" smtClean="0"/>
              <a:t>Нам предстоит  создать</a:t>
            </a:r>
            <a:r>
              <a:rPr lang="ru-RU" b="1" i="1" u="sng" dirty="0" smtClean="0"/>
              <a:t> новые основы жизни</a:t>
            </a:r>
            <a:r>
              <a:rPr lang="ru-RU" b="1" i="1" dirty="0" smtClean="0"/>
              <a:t>. Говорил не раз и хочу повторит: </a:t>
            </a:r>
            <a:r>
              <a:rPr lang="ru-RU" b="1" i="1" u="sng" dirty="0" smtClean="0"/>
              <a:t>нам будет трудно</a:t>
            </a:r>
            <a:r>
              <a:rPr lang="ru-RU" b="1" i="1" dirty="0" smtClean="0"/>
              <a:t>, </a:t>
            </a:r>
            <a:r>
              <a:rPr lang="ru-RU" b="1" i="1" u="sng" dirty="0" smtClean="0"/>
              <a:t>но </a:t>
            </a:r>
            <a:r>
              <a:rPr lang="ru-RU" b="1" i="1" u="sng" dirty="0" smtClean="0">
                <a:solidFill>
                  <a:srgbClr val="FF0000"/>
                </a:solidFill>
              </a:rPr>
              <a:t>этот период не будет длинным</a:t>
            </a:r>
            <a:r>
              <a:rPr lang="ru-RU" b="1" i="1" dirty="0" smtClean="0"/>
              <a:t>. </a:t>
            </a:r>
            <a:r>
              <a:rPr lang="ru-RU" b="1" i="1" dirty="0" smtClean="0">
                <a:solidFill>
                  <a:srgbClr val="FF0000"/>
                </a:solidFill>
              </a:rPr>
              <a:t>Речь идет о 6-8 месяцах</a:t>
            </a:r>
            <a:r>
              <a:rPr lang="ru-RU" b="1" dirty="0" smtClean="0"/>
              <a:t>». В 1999 сотруднику МВД перестали платить зарплату, стало  невозможно кормить семью (дефолт 1998).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8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hlinkClick r:id="rId3"/>
              </a:rPr>
              <a:t>http://www.narkotiki.ru</a:t>
            </a:r>
            <a:r>
              <a:rPr lang="en-US" sz="3600" dirty="0" smtClean="0">
                <a:hlinkClick r:id="rId3"/>
              </a:rPr>
              <a:t>/</a:t>
            </a:r>
            <a:r>
              <a:rPr lang="ru-RU" sz="3600" dirty="0" smtClean="0"/>
              <a:t> </a:t>
            </a:r>
            <a:r>
              <a:rPr lang="ru-RU" sz="3600" b="1" dirty="0" smtClean="0"/>
              <a:t>Информационно-публицистический ресурс «НЕТ НАРКОТИКАМ»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hlinkClick r:id="rId4"/>
              </a:rPr>
              <a:t>главное</a:t>
            </a:r>
            <a:r>
              <a:rPr lang="ru-RU" dirty="0"/>
              <a:t> </a:t>
            </a:r>
            <a:r>
              <a:rPr lang="ru-RU" dirty="0">
                <a:hlinkClick r:id="rId5"/>
              </a:rPr>
              <a:t>новости</a:t>
            </a:r>
            <a:r>
              <a:rPr lang="ru-RU" dirty="0"/>
              <a:t> </a:t>
            </a:r>
            <a:r>
              <a:rPr lang="ru-RU" u="sng" dirty="0">
                <a:hlinkClick r:id="rId6"/>
              </a:rPr>
              <a:t>по оперативным данным</a:t>
            </a:r>
            <a:r>
              <a:rPr lang="ru-RU" u="sng" dirty="0"/>
              <a:t> </a:t>
            </a:r>
            <a:r>
              <a:rPr lang="ru-RU" dirty="0" smtClean="0">
                <a:hlinkClick r:id="rId7"/>
              </a:rPr>
              <a:t>официально</a:t>
            </a:r>
            <a:r>
              <a:rPr lang="ru-RU" dirty="0" smtClean="0"/>
              <a:t> </a:t>
            </a:r>
            <a:r>
              <a:rPr lang="ru-RU" dirty="0" smtClean="0">
                <a:hlinkClick r:id="rId8"/>
              </a:rPr>
              <a:t>закон</a:t>
            </a:r>
            <a:r>
              <a:rPr lang="ru-RU" dirty="0" smtClean="0"/>
              <a:t> </a:t>
            </a:r>
            <a:r>
              <a:rPr lang="ru-RU" dirty="0">
                <a:hlinkClick r:id="rId9"/>
              </a:rPr>
              <a:t>антинаркотическая реклама</a:t>
            </a:r>
            <a:r>
              <a:rPr lang="ru-RU" dirty="0"/>
              <a:t> </a:t>
            </a:r>
            <a:r>
              <a:rPr lang="ru-RU" dirty="0" smtClean="0">
                <a:hlinkClick r:id="rId10"/>
              </a:rPr>
              <a:t>фоторепортажи</a:t>
            </a:r>
            <a:r>
              <a:rPr lang="ru-RU" dirty="0" smtClean="0"/>
              <a:t>, </a:t>
            </a:r>
            <a:r>
              <a:rPr lang="ru-RU" dirty="0" err="1">
                <a:hlinkClick r:id="rId11"/>
              </a:rPr>
              <a:t>массмедиа</a:t>
            </a:r>
            <a:r>
              <a:rPr lang="ru-RU" dirty="0"/>
              <a:t> </a:t>
            </a:r>
            <a:r>
              <a:rPr lang="ru-RU" dirty="0">
                <a:hlinkClick r:id="rId12"/>
              </a:rPr>
              <a:t>здоровье</a:t>
            </a:r>
            <a:r>
              <a:rPr lang="ru-RU" dirty="0"/>
              <a:t> </a:t>
            </a:r>
            <a:r>
              <a:rPr lang="ru-RU" dirty="0">
                <a:hlinkClick r:id="rId13"/>
              </a:rPr>
              <a:t>родителям, учителям, психологам</a:t>
            </a:r>
            <a:r>
              <a:rPr lang="ru-RU" dirty="0"/>
              <a:t> </a:t>
            </a:r>
            <a:r>
              <a:rPr lang="ru-RU" dirty="0">
                <a:hlinkClick r:id="rId14"/>
              </a:rPr>
              <a:t>мнения экспертов</a:t>
            </a:r>
            <a:r>
              <a:rPr lang="ru-RU" dirty="0"/>
              <a:t> </a:t>
            </a:r>
            <a:r>
              <a:rPr lang="ru-RU" dirty="0">
                <a:hlinkClick r:id="rId15"/>
              </a:rPr>
              <a:t>исследования</a:t>
            </a:r>
            <a:r>
              <a:rPr lang="ru-RU" dirty="0"/>
              <a:t> </a:t>
            </a:r>
            <a:r>
              <a:rPr lang="ru-RU" dirty="0">
                <a:hlinkClick r:id="rId16"/>
              </a:rPr>
              <a:t>журнал "Наркология"</a:t>
            </a:r>
            <a:r>
              <a:rPr lang="ru-RU" dirty="0"/>
              <a:t> </a:t>
            </a:r>
            <a:r>
              <a:rPr lang="ru-RU" dirty="0">
                <a:hlinkClick r:id="rId17"/>
              </a:rPr>
              <a:t>книжная полка</a:t>
            </a:r>
            <a:r>
              <a:rPr lang="ru-RU" dirty="0"/>
              <a:t> </a:t>
            </a:r>
            <a:r>
              <a:rPr lang="ru-RU" dirty="0">
                <a:hlinkClick r:id="rId18"/>
              </a:rPr>
              <a:t>о проекте</a:t>
            </a:r>
            <a:r>
              <a:rPr lang="ru-RU" dirty="0"/>
              <a:t> </a:t>
            </a:r>
            <a:r>
              <a:rPr lang="ru-RU" dirty="0">
                <a:hlinkClick r:id="rId19"/>
              </a:rPr>
              <a:t>форум</a:t>
            </a:r>
            <a:r>
              <a:rPr lang="ru-RU" dirty="0"/>
              <a:t> </a:t>
            </a:r>
            <a:r>
              <a:rPr lang="ru-RU" dirty="0">
                <a:hlinkClick r:id="rId20"/>
              </a:rPr>
              <a:t>поиск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Нет раздела профилактика наркомании</a:t>
            </a:r>
            <a:r>
              <a:rPr lang="ru-RU" dirty="0" smtClean="0"/>
              <a:t>. Хорошо что есть раздел </a:t>
            </a:r>
            <a:r>
              <a:rPr lang="ru-RU" b="1" dirty="0" smtClean="0">
                <a:solidFill>
                  <a:srgbClr val="000066"/>
                </a:solidFill>
              </a:rPr>
              <a:t>антинаркотическая реклама</a:t>
            </a:r>
            <a:r>
              <a:rPr lang="ru-RU" dirty="0" smtClean="0">
                <a:solidFill>
                  <a:srgbClr val="000066"/>
                </a:solidFill>
              </a:rPr>
              <a:t>. А р</a:t>
            </a:r>
            <a:r>
              <a:rPr lang="ru-RU" dirty="0" smtClean="0"/>
              <a:t>аньше и его не было.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1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Новости за </a:t>
            </a:r>
            <a:r>
              <a:rPr lang="ru-RU" dirty="0" smtClean="0">
                <a:solidFill>
                  <a:srgbClr val="FF0000"/>
                </a:solidFill>
              </a:rPr>
              <a:t>14.04.2017</a:t>
            </a:r>
            <a:r>
              <a:rPr lang="ru-RU" dirty="0" smtClean="0"/>
              <a:t> или пестрота наркореальности в России </a:t>
            </a:r>
            <a:r>
              <a:rPr lang="en-US" dirty="0">
                <a:solidFill>
                  <a:srgbClr val="FF0000"/>
                </a:solidFill>
              </a:rPr>
              <a:t>http://www.narkotiki.ru/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hlinkClick r:id="rId3"/>
              </a:rPr>
              <a:t>Власти решили не штрафовать студентов за отказ от тестов на наркотики</a:t>
            </a:r>
            <a:r>
              <a:rPr lang="ru-RU" sz="2400" dirty="0"/>
              <a:t> - </a:t>
            </a:r>
            <a:r>
              <a:rPr lang="ru-RU" sz="2400" dirty="0">
                <a:hlinkClick r:id="rId4"/>
              </a:rPr>
              <a:t>Легализация легких наркотиков в России: кто за, кто против?</a:t>
            </a:r>
            <a:r>
              <a:rPr lang="ru-RU" sz="2400" dirty="0"/>
              <a:t> </a:t>
            </a:r>
            <a:r>
              <a:rPr lang="ru-RU" sz="2400" dirty="0">
                <a:hlinkClick r:id="rId5"/>
              </a:rPr>
              <a:t>В Петрозаводске прошел семинар по </a:t>
            </a:r>
            <a:r>
              <a:rPr lang="ru-RU" sz="2400" b="1" dirty="0">
                <a:hlinkClick r:id="rId5"/>
              </a:rPr>
              <a:t>профилактике </a:t>
            </a:r>
            <a:r>
              <a:rPr lang="ru-RU" sz="2400" dirty="0">
                <a:hlinkClick r:id="rId5"/>
              </a:rPr>
              <a:t>употребления </a:t>
            </a:r>
            <a:r>
              <a:rPr lang="ru-RU" sz="2400" b="1" dirty="0" err="1">
                <a:hlinkClick r:id="rId5"/>
              </a:rPr>
              <a:t>психоактивных</a:t>
            </a:r>
            <a:r>
              <a:rPr lang="ru-RU" sz="2400" dirty="0">
                <a:hlinkClick r:id="rId5"/>
              </a:rPr>
              <a:t> веществ среди студентов</a:t>
            </a:r>
            <a:r>
              <a:rPr lang="ru-RU" sz="2400" dirty="0"/>
              <a:t> - </a:t>
            </a:r>
            <a:r>
              <a:rPr lang="ru-RU" sz="2400" dirty="0">
                <a:hlinkClick r:id="rId6"/>
              </a:rPr>
              <a:t>В Новороссийске сотрудники ФСБ изъяли 36 кг кокаина на сумму 300 млн рублей</a:t>
            </a:r>
            <a:r>
              <a:rPr lang="ru-RU" sz="2400" dirty="0"/>
              <a:t> - </a:t>
            </a:r>
            <a:r>
              <a:rPr lang="ru-RU" sz="2400" dirty="0">
                <a:hlinkClick r:id="rId7"/>
              </a:rPr>
              <a:t>В Краснодаре прошло заседание краевой   - антинаркотической комиссии</a:t>
            </a:r>
            <a:r>
              <a:rPr lang="ru-RU" sz="2400" dirty="0"/>
              <a:t> -  </a:t>
            </a:r>
            <a:r>
              <a:rPr lang="ru-RU" sz="2400" dirty="0" smtClean="0"/>
              <a:t>- </a:t>
            </a:r>
            <a:r>
              <a:rPr lang="ru-RU" sz="2400" dirty="0">
                <a:hlinkClick r:id="rId8"/>
              </a:rPr>
              <a:t>Сегодня в Орловской области стартовал </a:t>
            </a:r>
            <a:r>
              <a:rPr lang="ru-RU" sz="2400" b="1" dirty="0">
                <a:hlinkClick r:id="rId8"/>
              </a:rPr>
              <a:t>профилактический месячник </a:t>
            </a:r>
            <a:r>
              <a:rPr lang="ru-RU" sz="2400" dirty="0"/>
              <a:t>«</a:t>
            </a:r>
            <a:r>
              <a:rPr lang="ru-RU" sz="2400" dirty="0" err="1">
                <a:hlinkClick r:id="rId8"/>
              </a:rPr>
              <a:t>Орловщина</a:t>
            </a:r>
            <a:r>
              <a:rPr lang="ru-RU" sz="2400" dirty="0">
                <a:hlinkClick r:id="rId8"/>
              </a:rPr>
              <a:t> против наркотиков</a:t>
            </a:r>
            <a:r>
              <a:rPr lang="ru-RU" sz="2400" dirty="0"/>
              <a:t>» - </a:t>
            </a:r>
            <a:r>
              <a:rPr lang="ru-RU" sz="2400" dirty="0">
                <a:hlinkClick r:id="rId9"/>
              </a:rPr>
              <a:t>Томская полиция задержала организаторов онлайн-магазина наркотиков</a:t>
            </a:r>
            <a:r>
              <a:rPr lang="ru-RU" sz="2400" dirty="0"/>
              <a:t> - </a:t>
            </a:r>
            <a:r>
              <a:rPr lang="ru-RU" sz="2400" dirty="0">
                <a:hlinkClick r:id="rId10"/>
              </a:rPr>
              <a:t>В Петербурге у уроженца Карелии изъяли 9 килограммов наркотиков</a:t>
            </a:r>
            <a:r>
              <a:rPr lang="ru-RU" sz="2400" dirty="0"/>
              <a:t>  - </a:t>
            </a:r>
            <a:r>
              <a:rPr lang="ru-RU" sz="2400" dirty="0">
                <a:hlinkClick r:id="rId11"/>
              </a:rPr>
              <a:t>В Югре перед судом предстанет крупный </a:t>
            </a:r>
            <a:r>
              <a:rPr lang="ru-RU" sz="2400" dirty="0" err="1">
                <a:hlinkClick r:id="rId11"/>
              </a:rPr>
              <a:t>наркосбытчик</a:t>
            </a:r>
            <a:r>
              <a:rPr lang="ru-RU" sz="2400" dirty="0">
                <a:hlinkClick r:id="rId11"/>
              </a:rPr>
              <a:t> из Украины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9500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 и ВОПРОС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Государство  РФ ведёт определенную</a:t>
            </a:r>
            <a:r>
              <a:rPr lang="ru-RU" dirty="0" smtClean="0">
                <a:solidFill>
                  <a:srgbClr val="FF0000"/>
                </a:solidFill>
              </a:rPr>
              <a:t> борьбу с наркотизацией населения</a:t>
            </a:r>
            <a:r>
              <a:rPr lang="ru-RU" dirty="0" smtClean="0"/>
              <a:t>, особенно после создания  2003 году </a:t>
            </a:r>
            <a:r>
              <a:rPr lang="ru-RU" b="1" dirty="0" smtClean="0"/>
              <a:t>ФСКН РФ </a:t>
            </a:r>
            <a:r>
              <a:rPr lang="ru-RU" dirty="0" smtClean="0"/>
              <a:t>(спецслужбы с политическими и управленческими функциями)</a:t>
            </a:r>
          </a:p>
          <a:p>
            <a:r>
              <a:rPr lang="ru-RU" dirty="0" smtClean="0"/>
              <a:t>Но что касается направления </a:t>
            </a:r>
            <a:r>
              <a:rPr lang="ru-RU" dirty="0" smtClean="0">
                <a:solidFill>
                  <a:srgbClr val="FF0000"/>
                </a:solidFill>
              </a:rPr>
              <a:t>«профилактика наркомании»</a:t>
            </a:r>
            <a:r>
              <a:rPr lang="ru-RU" dirty="0" smtClean="0"/>
              <a:t>, а тем более </a:t>
            </a:r>
            <a:r>
              <a:rPr lang="ru-RU" b="1" dirty="0" smtClean="0"/>
              <a:t>предупреждения наркопреступности</a:t>
            </a:r>
            <a:r>
              <a:rPr lang="ru-RU" dirty="0" smtClean="0"/>
              <a:t>, то здесь ПРОБЛЕМА.  </a:t>
            </a:r>
          </a:p>
          <a:p>
            <a:r>
              <a:rPr lang="ru-RU" b="1" dirty="0" smtClean="0"/>
              <a:t>Профилактика наркомании и профилактика наркопреступности </a:t>
            </a:r>
            <a:r>
              <a:rPr lang="ru-RU" dirty="0" smtClean="0"/>
              <a:t>(НОН).</a:t>
            </a:r>
            <a:r>
              <a:rPr lang="ru-RU" dirty="0" smtClean="0">
                <a:solidFill>
                  <a:srgbClr val="FF0000"/>
                </a:solidFill>
              </a:rPr>
              <a:t> Это одно и тоже или нет? Но пока </a:t>
            </a:r>
            <a:r>
              <a:rPr lang="ru-RU" b="1" dirty="0" smtClean="0">
                <a:solidFill>
                  <a:srgbClr val="FF0000"/>
                </a:solidFill>
              </a:rPr>
              <a:t>профилактика наркомании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2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/>
              <a:t>Федеральный закон "О наркотических средствах и психотропных веществах" </a:t>
            </a:r>
            <a:r>
              <a:rPr lang="ru-RU" sz="3100" b="1" dirty="0" smtClean="0"/>
              <a:t>ФЗ-N 3 от </a:t>
            </a:r>
            <a:r>
              <a:rPr lang="ru-RU" sz="3100" b="1" dirty="0"/>
              <a:t>08.01.1998 </a:t>
            </a:r>
            <a:r>
              <a:rPr lang="ru-RU" sz="3100" b="1" dirty="0" smtClean="0"/>
              <a:t>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ЭТО основной </a:t>
            </a:r>
            <a:r>
              <a:rPr lang="ru-RU" b="1" dirty="0" smtClean="0"/>
              <a:t>на сегодня </a:t>
            </a:r>
            <a:r>
              <a:rPr lang="ru-RU" dirty="0" smtClean="0"/>
              <a:t>нормативно-правовой акт (НПА), имеющий </a:t>
            </a:r>
            <a:r>
              <a:rPr lang="ru-RU" b="1" dirty="0" smtClean="0">
                <a:solidFill>
                  <a:srgbClr val="FF0000"/>
                </a:solidFill>
              </a:rPr>
              <a:t>юридическое и теоретическое значение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как для  </a:t>
            </a:r>
            <a:r>
              <a:rPr lang="ru-RU" b="1" dirty="0" smtClean="0"/>
              <a:t>борьбы с наркотизаций населения </a:t>
            </a:r>
            <a:r>
              <a:rPr lang="ru-RU" dirty="0" smtClean="0"/>
              <a:t>так и для СОЗДАНИЯ </a:t>
            </a:r>
            <a:r>
              <a:rPr lang="ru-RU" dirty="0" smtClean="0">
                <a:solidFill>
                  <a:srgbClr val="FF0000"/>
                </a:solidFill>
              </a:rPr>
              <a:t>системы профилактики </a:t>
            </a:r>
            <a:r>
              <a:rPr lang="ru-RU" dirty="0" smtClean="0"/>
              <a:t>этой наркотизации.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 smtClean="0"/>
              <a:t>Например. </a:t>
            </a:r>
            <a:r>
              <a:rPr lang="ru-RU" dirty="0" smtClean="0"/>
              <a:t>В 2004-2005 годах  </a:t>
            </a:r>
            <a:r>
              <a:rPr lang="ru-RU" b="1" dirty="0" smtClean="0"/>
              <a:t>возникла  проблема</a:t>
            </a:r>
            <a:r>
              <a:rPr lang="ru-RU" dirty="0" smtClean="0"/>
              <a:t>: «… в </a:t>
            </a:r>
            <a:r>
              <a:rPr lang="ru-RU" dirty="0"/>
              <a:t>субъектах РФ принимаются </a:t>
            </a:r>
            <a:r>
              <a:rPr lang="ru-RU" dirty="0">
                <a:solidFill>
                  <a:srgbClr val="FF0000"/>
                </a:solidFill>
              </a:rPr>
              <a:t>программы по профилактике наркомании</a:t>
            </a:r>
            <a:r>
              <a:rPr lang="ru-RU" dirty="0"/>
              <a:t>, </a:t>
            </a:r>
            <a:r>
              <a:rPr lang="ru-RU" b="1" dirty="0"/>
              <a:t>на них выделяются деньги</a:t>
            </a:r>
            <a:r>
              <a:rPr lang="ru-RU" dirty="0"/>
              <a:t>, а государственные служащие </a:t>
            </a:r>
            <a:r>
              <a:rPr lang="ru-RU" b="1" dirty="0"/>
              <a:t>не знают</a:t>
            </a:r>
            <a:r>
              <a:rPr lang="ru-RU" dirty="0"/>
              <a:t>, </a:t>
            </a:r>
            <a:r>
              <a:rPr lang="ru-RU" u="sng" dirty="0"/>
              <a:t>что относиться к профилактике наркомании, а что нет</a:t>
            </a:r>
            <a:r>
              <a:rPr lang="ru-RU" dirty="0"/>
              <a:t>».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654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Группа </a:t>
            </a:r>
            <a:r>
              <a:rPr lang="ru-RU" sz="3200" dirty="0"/>
              <a:t>депутатов </a:t>
            </a:r>
            <a:r>
              <a:rPr lang="ru-RU" sz="3200" dirty="0" smtClean="0"/>
              <a:t>ГД </a:t>
            </a:r>
            <a:r>
              <a:rPr lang="ru-RU" sz="3200" dirty="0"/>
              <a:t>Р</a:t>
            </a:r>
            <a:r>
              <a:rPr lang="ru-RU" sz="3200" dirty="0" smtClean="0"/>
              <a:t>Ф 25.10.2006 вносит изменение в  ст.1 действующего </a:t>
            </a:r>
            <a:r>
              <a:rPr lang="ru-RU" sz="3200" b="1" dirty="0" smtClean="0"/>
              <a:t>ФЗ-N 3</a:t>
            </a:r>
            <a:r>
              <a:rPr lang="ru-RU" sz="3200" dirty="0" smtClean="0"/>
              <a:t> </a:t>
            </a:r>
            <a:r>
              <a:rPr lang="ru-RU" sz="3200" b="1" dirty="0" smtClean="0"/>
              <a:t> </a:t>
            </a:r>
            <a:r>
              <a:rPr lang="ru-RU" sz="3200" dirty="0"/>
              <a:t>от </a:t>
            </a:r>
            <a:r>
              <a:rPr lang="ru-RU" sz="3200" dirty="0" smtClean="0"/>
              <a:t>08.01.1998 г.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«</a:t>
            </a:r>
            <a:r>
              <a:rPr lang="ru-RU" b="1" dirty="0">
                <a:solidFill>
                  <a:srgbClr val="FF0000"/>
                </a:solidFill>
              </a:rPr>
              <a:t>профилактика</a:t>
            </a:r>
            <a:r>
              <a:rPr lang="ru-RU" b="1" dirty="0">
                <a:solidFill>
                  <a:srgbClr val="92D050"/>
                </a:solidFill>
              </a:rPr>
              <a:t> </a:t>
            </a:r>
            <a:r>
              <a:rPr lang="ru-RU" dirty="0">
                <a:solidFill>
                  <a:srgbClr val="92D050"/>
                </a:solidFill>
              </a:rPr>
              <a:t>незаконного потребления наркотических средств и психотропных веществ, </a:t>
            </a:r>
            <a:r>
              <a:rPr lang="ru-RU" b="1" dirty="0">
                <a:solidFill>
                  <a:srgbClr val="FF0000"/>
                </a:solidFill>
              </a:rPr>
              <a:t>наркомании</a:t>
            </a:r>
            <a:r>
              <a:rPr lang="ru-RU" b="1" dirty="0"/>
              <a:t> </a:t>
            </a:r>
            <a:r>
              <a:rPr lang="ru-RU" dirty="0"/>
              <a:t>- совокупность </a:t>
            </a:r>
            <a:r>
              <a:rPr lang="ru-RU" b="1" dirty="0"/>
              <a:t>мероприятий </a:t>
            </a:r>
            <a:r>
              <a:rPr lang="ru-RU" dirty="0"/>
              <a:t>политического, экономического, правового, социального, медицинского, педагогического, культурного, физкультурно-спортивного и </a:t>
            </a:r>
            <a:r>
              <a:rPr lang="ru-RU" dirty="0">
                <a:solidFill>
                  <a:srgbClr val="FF0000"/>
                </a:solidFill>
              </a:rPr>
              <a:t>иного характера</a:t>
            </a:r>
            <a:r>
              <a:rPr lang="ru-RU" dirty="0"/>
              <a:t>, </a:t>
            </a:r>
            <a:r>
              <a:rPr lang="ru-RU" u="sng" dirty="0"/>
              <a:t>направленных на предупреждение возникновения и распространения наркомании»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3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5164</TotalTime>
  <Words>2146</Words>
  <Application>Microsoft Office PowerPoint</Application>
  <PresentationFormat>Экран (4:3)</PresentationFormat>
  <Paragraphs>133</Paragraphs>
  <Slides>38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Impact</vt:lpstr>
      <vt:lpstr>Times New Roman</vt:lpstr>
      <vt:lpstr>Тема Office</vt:lpstr>
      <vt:lpstr>1_Оформление по умолчанию</vt:lpstr>
      <vt:lpstr>Совершенствование деятельности субъектов системы профилактики наркомании (1) </vt:lpstr>
      <vt:lpstr>Принципы управления социально-экономическими системами. В.Ф. Лукичев, </vt:lpstr>
      <vt:lpstr>Тема №1: «ОСНОВНЫЕ нормативно-правовые акты, имеющие идеологическое, политическое, юридическое и теоретическое значение для БОРЬБЫ с наркотизацией населения страны».</vt:lpstr>
      <vt:lpstr>Как мы будем понимать термин «совершенствование»? </vt:lpstr>
      <vt:lpstr>http://www.narkotiki.ru/ Информационно-публицистический ресурс «НЕТ НАРКОТИКАМ»</vt:lpstr>
      <vt:lpstr>Новости за 14.04.2017 или пестрота наркореальности в России http://www.narkotiki.ru/</vt:lpstr>
      <vt:lpstr>ВЫВОД и ВОПРОС</vt:lpstr>
      <vt:lpstr>Федеральный закон "О наркотических средствах и психотропных веществах" ФЗ-N 3 от 08.01.1998   </vt:lpstr>
      <vt:lpstr>Группа депутатов ГД РФ 25.10.2006 вносит изменение в  ст.1 действующего ФЗ-N 3  от 08.01.1998 г.</vt:lpstr>
      <vt:lpstr>В чем ошибка? (стр.79-81)</vt:lpstr>
      <vt:lpstr>Правильное определение было выработано на семинаре   в Центре антинаркотической политики ECAD/CПбГУ (2006)</vt:lpstr>
      <vt:lpstr>Профилактика наркомании и профилактика наркопреступности.  (НОН). </vt:lpstr>
      <vt:lpstr>Профилактика наркомании без предупреждения наркопреступности это хлопанье в ладоши одной рукой </vt:lpstr>
      <vt:lpstr>Что это означает применительно к субъектам профилактики?</vt:lpstr>
      <vt:lpstr>Презентация PowerPoint</vt:lpstr>
      <vt:lpstr>Рассмотрим основные международные НПА в контексте той борьбы, которая ведется  с наркотиками в МИРЕ</vt:lpstr>
      <vt:lpstr>Но рассмотрим  борьбу с наркотиками  как взаимодействие государства и наркорынка (классификация по интенсивности).</vt:lpstr>
      <vt:lpstr>Нет какого-то одного, единственно правильного и приемлемого для всех стран Мира международного опыта</vt:lpstr>
      <vt:lpstr>Там где встречаются (+) и (-)</vt:lpstr>
      <vt:lpstr>Граница Ирана «на замке»</vt:lpstr>
      <vt:lpstr>Результаты борьбы с наркотикам в Таиланде (2003 год)</vt:lpstr>
      <vt:lpstr>Цивилизационный подход</vt:lpstr>
      <vt:lpstr>Цепочки преемственности цивилизационных проектов  Запада и  Востока </vt:lpstr>
      <vt:lpstr>Презентация PowerPoint</vt:lpstr>
      <vt:lpstr>Международный уровень важен, нас «разводят». Поэтому значение методологии и традиции огромно!</vt:lpstr>
      <vt:lpstr>Как Вы думаете? Почему?</vt:lpstr>
      <vt:lpstr>Стратегии национальной безопасности Российской Федерации от 31.12.2015, Указ №683  (далее по тексту – Стратегия). </vt:lpstr>
      <vt:lpstr>Какая связь  Стратегии  с профилактикой наркомании? СИЛЬНАЯ!!!</vt:lpstr>
      <vt:lpstr>Стратегия ГАП РФ до 2020 года была утверждена в 2010 году. </vt:lpstr>
      <vt:lpstr>Основное достоинство Стратегии – это запрет в любом виде навязывания нам «западом» программ «уменьшения вреда».</vt:lpstr>
      <vt:lpstr>Основная ОШИБКА Стратегии в ответе на вопрос: «Что такое ГАП России»?</vt:lpstr>
      <vt:lpstr>Ошибка в понимании смысла ГАП РФ  переворачивает СТАТУСЫ субъектов АД «с ног на голову» . Ситуация в России:</vt:lpstr>
      <vt:lpstr>Ошибка в понимании ГАП РФ плавно переходит в утрату смысла «АД». </vt:lpstr>
      <vt:lpstr>НАША ЗАДАЧА:   изменить ситуацию</vt:lpstr>
      <vt:lpstr>ВЫВОД 1.</vt:lpstr>
      <vt:lpstr>ВЫВОД 2.</vt:lpstr>
      <vt:lpstr>Образ наркобезопасности: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Колесник Елена Николаевна</cp:lastModifiedBy>
  <cp:revision>193</cp:revision>
  <dcterms:created xsi:type="dcterms:W3CDTF">2017-04-13T10:15:22Z</dcterms:created>
  <dcterms:modified xsi:type="dcterms:W3CDTF">2019-10-17T11:49:05Z</dcterms:modified>
</cp:coreProperties>
</file>