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FF9ED-FCA1-4311-AEDD-3757A8DE63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402E1-8584-4FA0-A3FE-BB881DF19ED5}">
      <dgm:prSet custT="1"/>
      <dgm:spPr>
        <a:solidFill>
          <a:srgbClr val="ADD2C9"/>
        </a:solidFill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Ивановская область </a:t>
          </a:r>
          <a:endParaRPr lang="ru-RU" sz="1800" dirty="0">
            <a:solidFill>
              <a:schemeClr val="tx1"/>
            </a:solidFill>
          </a:endParaRPr>
        </a:p>
      </dgm:t>
    </dgm:pt>
    <dgm:pt modelId="{76F60270-98F9-4C3B-A37E-0B2AA7C20FD1}" type="parTrans" cxnId="{73F3C2BD-2236-4949-BA09-926CAB0602D3}">
      <dgm:prSet/>
      <dgm:spPr/>
      <dgm:t>
        <a:bodyPr/>
        <a:lstStyle/>
        <a:p>
          <a:endParaRPr lang="ru-RU"/>
        </a:p>
      </dgm:t>
    </dgm:pt>
    <dgm:pt modelId="{90A1EE4D-8CC0-41EB-A1C5-FA42E9DEA544}" type="sibTrans" cxnId="{73F3C2BD-2236-4949-BA09-926CAB0602D3}">
      <dgm:prSet/>
      <dgm:spPr/>
      <dgm:t>
        <a:bodyPr/>
        <a:lstStyle/>
        <a:p>
          <a:endParaRPr lang="ru-RU"/>
        </a:p>
      </dgm:t>
    </dgm:pt>
    <dgm:pt modelId="{881A54B3-F034-4EE7-AD87-63F1CEEEED20}" type="pres">
      <dgm:prSet presAssocID="{3FDFF9ED-FCA1-4311-AEDD-3757A8DE63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5C86E-45E6-4C70-B6FE-4E8A53840FE3}" type="pres">
      <dgm:prSet presAssocID="{4C8402E1-8584-4FA0-A3FE-BB881DF19ED5}" presName="parentText" presStyleLbl="node1" presStyleIdx="0" presStyleCnt="1" custLinFactY="-43970" custLinFactNeighborX="-550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B59CD-6141-4AB8-9707-C63BB39E8465}" type="presOf" srcId="{4C8402E1-8584-4FA0-A3FE-BB881DF19ED5}" destId="{2FE5C86E-45E6-4C70-B6FE-4E8A53840FE3}" srcOrd="0" destOrd="0" presId="urn:microsoft.com/office/officeart/2005/8/layout/vList2"/>
    <dgm:cxn modelId="{73F3C2BD-2236-4949-BA09-926CAB0602D3}" srcId="{3FDFF9ED-FCA1-4311-AEDD-3757A8DE638F}" destId="{4C8402E1-8584-4FA0-A3FE-BB881DF19ED5}" srcOrd="0" destOrd="0" parTransId="{76F60270-98F9-4C3B-A37E-0B2AA7C20FD1}" sibTransId="{90A1EE4D-8CC0-41EB-A1C5-FA42E9DEA544}"/>
    <dgm:cxn modelId="{4DD9A6E7-0C22-4AD8-A680-9BD6BCFD77EA}" type="presOf" srcId="{3FDFF9ED-FCA1-4311-AEDD-3757A8DE638F}" destId="{881A54B3-F034-4EE7-AD87-63F1CEEEED20}" srcOrd="0" destOrd="0" presId="urn:microsoft.com/office/officeart/2005/8/layout/vList2"/>
    <dgm:cxn modelId="{EEEE6FA9-6ADA-4930-9072-45A54F21CC2E}" type="presParOf" srcId="{881A54B3-F034-4EE7-AD87-63F1CEEEED20}" destId="{2FE5C86E-45E6-4C70-B6FE-4E8A53840F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FF9ED-FCA1-4311-AEDD-3757A8DE63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402E1-8584-4FA0-A3FE-BB881DF19ED5}">
      <dgm:prSet custT="1"/>
      <dgm:spPr>
        <a:solidFill>
          <a:srgbClr val="ADD2C9"/>
        </a:solidFill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Мурманская область </a:t>
          </a:r>
          <a:endParaRPr lang="ru-RU" sz="1800" dirty="0">
            <a:solidFill>
              <a:schemeClr val="tx1"/>
            </a:solidFill>
          </a:endParaRPr>
        </a:p>
      </dgm:t>
    </dgm:pt>
    <dgm:pt modelId="{76F60270-98F9-4C3B-A37E-0B2AA7C20FD1}" type="parTrans" cxnId="{73F3C2BD-2236-4949-BA09-926CAB0602D3}">
      <dgm:prSet/>
      <dgm:spPr/>
      <dgm:t>
        <a:bodyPr/>
        <a:lstStyle/>
        <a:p>
          <a:endParaRPr lang="ru-RU"/>
        </a:p>
      </dgm:t>
    </dgm:pt>
    <dgm:pt modelId="{90A1EE4D-8CC0-41EB-A1C5-FA42E9DEA544}" type="sibTrans" cxnId="{73F3C2BD-2236-4949-BA09-926CAB0602D3}">
      <dgm:prSet/>
      <dgm:spPr/>
      <dgm:t>
        <a:bodyPr/>
        <a:lstStyle/>
        <a:p>
          <a:endParaRPr lang="ru-RU"/>
        </a:p>
      </dgm:t>
    </dgm:pt>
    <dgm:pt modelId="{881A54B3-F034-4EE7-AD87-63F1CEEEED20}" type="pres">
      <dgm:prSet presAssocID="{3FDFF9ED-FCA1-4311-AEDD-3757A8DE63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5C86E-45E6-4C70-B6FE-4E8A53840FE3}" type="pres">
      <dgm:prSet presAssocID="{4C8402E1-8584-4FA0-A3FE-BB881DF19ED5}" presName="parentText" presStyleLbl="node1" presStyleIdx="0" presStyleCnt="1" custLinFactNeighborX="-3187" custLinFactNeighborY="62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9B59CD-6141-4AB8-9707-C63BB39E8465}" type="presOf" srcId="{4C8402E1-8584-4FA0-A3FE-BB881DF19ED5}" destId="{2FE5C86E-45E6-4C70-B6FE-4E8A53840FE3}" srcOrd="0" destOrd="0" presId="urn:microsoft.com/office/officeart/2005/8/layout/vList2"/>
    <dgm:cxn modelId="{73F3C2BD-2236-4949-BA09-926CAB0602D3}" srcId="{3FDFF9ED-FCA1-4311-AEDD-3757A8DE638F}" destId="{4C8402E1-8584-4FA0-A3FE-BB881DF19ED5}" srcOrd="0" destOrd="0" parTransId="{76F60270-98F9-4C3B-A37E-0B2AA7C20FD1}" sibTransId="{90A1EE4D-8CC0-41EB-A1C5-FA42E9DEA544}"/>
    <dgm:cxn modelId="{4DD9A6E7-0C22-4AD8-A680-9BD6BCFD77EA}" type="presOf" srcId="{3FDFF9ED-FCA1-4311-AEDD-3757A8DE638F}" destId="{881A54B3-F034-4EE7-AD87-63F1CEEEED20}" srcOrd="0" destOrd="0" presId="urn:microsoft.com/office/officeart/2005/8/layout/vList2"/>
    <dgm:cxn modelId="{EEEE6FA9-6ADA-4930-9072-45A54F21CC2E}" type="presParOf" srcId="{881A54B3-F034-4EE7-AD87-63F1CEEEED20}" destId="{2FE5C86E-45E6-4C70-B6FE-4E8A53840F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5C86E-45E6-4C70-B6FE-4E8A53840FE3}">
      <dsp:nvSpPr>
        <dsp:cNvPr id="0" name=""/>
        <dsp:cNvSpPr/>
      </dsp:nvSpPr>
      <dsp:spPr>
        <a:xfrm>
          <a:off x="0" y="0"/>
          <a:ext cx="2371803" cy="369064"/>
        </a:xfrm>
        <a:prstGeom prst="roundRect">
          <a:avLst/>
        </a:prstGeom>
        <a:solidFill>
          <a:srgbClr val="ADD2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Ивановская область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016" y="18016"/>
        <a:ext cx="2335771" cy="333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5C86E-45E6-4C70-B6FE-4E8A53840FE3}">
      <dsp:nvSpPr>
        <dsp:cNvPr id="0" name=""/>
        <dsp:cNvSpPr/>
      </dsp:nvSpPr>
      <dsp:spPr>
        <a:xfrm>
          <a:off x="0" y="267"/>
          <a:ext cx="2371803" cy="369064"/>
        </a:xfrm>
        <a:prstGeom prst="roundRect">
          <a:avLst/>
        </a:prstGeom>
        <a:solidFill>
          <a:srgbClr val="ADD2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Мурманская область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016" y="18283"/>
        <a:ext cx="2335771" cy="33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2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4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4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9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9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1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2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3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1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4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9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3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2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6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66F1-2B8E-4845-8EE7-7F3EB0A2A6F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6BD2-AD85-9748-B2F3-CF7A0AE69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2.xml"/><Relationship Id="rId10" Type="http://schemas.openxmlformats.org/officeDocument/2006/relationships/image" Target="../media/image6.png"/><Relationship Id="rId19" Type="http://schemas.microsoft.com/office/2007/relationships/diagramDrawing" Target="../diagrams/drawing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2391D88-D85F-472F-9A18-22E54F4FF897}"/>
              </a:ext>
            </a:extLst>
          </p:cNvPr>
          <p:cNvSpPr txBox="1">
            <a:spLocks/>
          </p:cNvSpPr>
          <p:nvPr/>
        </p:nvSpPr>
        <p:spPr>
          <a:xfrm>
            <a:off x="621751" y="2386988"/>
            <a:ext cx="7083416" cy="828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solidFill>
                  <a:srgbClr val="2A525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ЖИВОЕ НАСЛЕДИЕ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CD6779A9-134B-48F4-9AC2-13ACFE719BAC}"/>
              </a:ext>
            </a:extLst>
          </p:cNvPr>
          <p:cNvSpPr txBox="1">
            <a:spLocks/>
          </p:cNvSpPr>
          <p:nvPr/>
        </p:nvSpPr>
        <p:spPr>
          <a:xfrm>
            <a:off x="621751" y="3642076"/>
            <a:ext cx="5300159" cy="828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Создание российской карты локальных культурных брендов</a:t>
            </a:r>
          </a:p>
        </p:txBody>
      </p:sp>
      <p:pic>
        <p:nvPicPr>
          <p:cNvPr id="11" name="Picture 2" descr="E:\Я.Диск\!17_FPG\Бренд\page\pgrants_logo.png">
            <a:extLst>
              <a:ext uri="{FF2B5EF4-FFF2-40B4-BE49-F238E27FC236}">
                <a16:creationId xmlns:a16="http://schemas.microsoft.com/office/drawing/2014/main" xmlns="" id="{2D0C1A4F-07CF-46C8-A550-0DBF7B3B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729" y="5929017"/>
            <a:ext cx="2098181" cy="736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6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5717A-6AB5-471A-96CC-1D72AA2A8659}"/>
              </a:ext>
            </a:extLst>
          </p:cNvPr>
          <p:cNvSpPr txBox="1">
            <a:spLocks/>
          </p:cNvSpPr>
          <p:nvPr/>
        </p:nvSpPr>
        <p:spPr>
          <a:xfrm>
            <a:off x="2668556" y="905068"/>
            <a:ext cx="4471278" cy="6640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47751D0-47D4-42EF-A4C1-7CC67A5DD7EA}"/>
              </a:ext>
            </a:extLst>
          </p:cNvPr>
          <p:cNvSpPr/>
          <p:nvPr/>
        </p:nvSpPr>
        <p:spPr>
          <a:xfrm>
            <a:off x="877078" y="1379823"/>
            <a:ext cx="8098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Значительную часть культурного наследия России составляют объекты, практики и ремесла, локализованные на местном уровне. Именно они несут «культурный код» территории, «аромат места».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51345A-4270-4CE2-A201-F201D5E5DA5F}"/>
              </a:ext>
            </a:extLst>
          </p:cNvPr>
          <p:cNvSpPr/>
          <p:nvPr/>
        </p:nvSpPr>
        <p:spPr>
          <a:xfrm>
            <a:off x="877078" y="2552868"/>
            <a:ext cx="80989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Механизмы выявления и продвижения</a:t>
            </a:r>
            <a:r>
              <a:rPr lang="ru-RU" dirty="0"/>
              <a:t> уникальных культурных особенностей локальных территорий и «привязанных к месту» культурных объектов, услуг, событий </a:t>
            </a:r>
            <a:r>
              <a:rPr lang="ru-RU" b="1" dirty="0"/>
              <a:t>крайне ограничены</a:t>
            </a:r>
            <a:r>
              <a:rPr lang="ru-RU" dirty="0"/>
              <a:t>. В каталоги попадают обычно объекты, формально включенные в списки культурного наследия либо имеющие прямое коммерческое назначение</a:t>
            </a:r>
            <a:r>
              <a:rPr lang="en-US" dirty="0"/>
              <a:t>, </a:t>
            </a:r>
            <a:r>
              <a:rPr lang="ru-RU" dirty="0"/>
              <a:t>что мало способствуют «приращению» внимания к локальной культуре и ее востребованности.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07520D-7B1D-457A-AA71-8A9E6E626A72}"/>
              </a:ext>
            </a:extLst>
          </p:cNvPr>
          <p:cNvSpPr/>
          <p:nvPr/>
        </p:nvSpPr>
        <p:spPr>
          <a:xfrm>
            <a:off x="877078" y="4554845"/>
            <a:ext cx="80989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Проект призван создать механизм выявления, позиционирования и продвижения </a:t>
            </a:r>
            <a:r>
              <a:rPr lang="ru-RU" dirty="0"/>
              <a:t>уникальных культурных особенностей российских городов и сел и формирующих идентичность территории практик материальной и нематериальной культуры («локальные культурные бренды») с помощью </a:t>
            </a:r>
            <a:r>
              <a:rPr lang="ru-RU" b="1" dirty="0"/>
              <a:t>интерактивной карты и краудсорсинговой платформы.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B8FBD59-3248-421C-8352-B7E127FB17EC}"/>
              </a:ext>
            </a:extLst>
          </p:cNvPr>
          <p:cNvSpPr/>
          <p:nvPr/>
        </p:nvSpPr>
        <p:spPr>
          <a:xfrm>
            <a:off x="460546" y="1569152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7AEDC84-2FFD-4491-8581-B4AE3AD50739}"/>
              </a:ext>
            </a:extLst>
          </p:cNvPr>
          <p:cNvSpPr/>
          <p:nvPr/>
        </p:nvSpPr>
        <p:spPr>
          <a:xfrm>
            <a:off x="470112" y="4707459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CF48C6-C547-4DFE-B0A0-D51E2E9956D1}"/>
              </a:ext>
            </a:extLst>
          </p:cNvPr>
          <p:cNvSpPr/>
          <p:nvPr/>
        </p:nvSpPr>
        <p:spPr>
          <a:xfrm>
            <a:off x="470112" y="2723038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8A478B-F2DD-45FE-88B8-37E22A3BCE07}"/>
              </a:ext>
            </a:extLst>
          </p:cNvPr>
          <p:cNvSpPr/>
          <p:nvPr/>
        </p:nvSpPr>
        <p:spPr>
          <a:xfrm>
            <a:off x="783771" y="875591"/>
            <a:ext cx="757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значимость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AC2A0C-9FC1-43CC-AFBF-4B0C091CCFD4}"/>
              </a:ext>
            </a:extLst>
          </p:cNvPr>
          <p:cNvSpPr/>
          <p:nvPr/>
        </p:nvSpPr>
        <p:spPr>
          <a:xfrm>
            <a:off x="783770" y="1859340"/>
            <a:ext cx="8024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Культурное наследие сохраняется преимущественно за бюджетный счет в виде «музейных экспонатов», в то время как </a:t>
            </a:r>
            <a:r>
              <a:rPr lang="ru-RU" sz="1600" b="1" dirty="0"/>
              <a:t>«живая культура», воплощенная в деятельности местных жителей, оказывается неизвестной за пределами населенного пункта</a:t>
            </a:r>
            <a:r>
              <a:rPr lang="ru-RU" sz="1600" dirty="0"/>
              <a:t>. В результате разрушаются культурные традиции, недоиспользуется потенциал экономики культурного наследия, внутреннего и въездного туризма.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75050E-51A2-4596-BA54-2A96D4571B0B}"/>
              </a:ext>
            </a:extLst>
          </p:cNvPr>
          <p:cNvSpPr/>
          <p:nvPr/>
        </p:nvSpPr>
        <p:spPr>
          <a:xfrm>
            <a:off x="783771" y="3318794"/>
            <a:ext cx="8024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Все знают </a:t>
            </a:r>
            <a:r>
              <a:rPr lang="ru-RU" sz="1600" b="1" i="1" dirty="0"/>
              <a:t>пошехонский сыр</a:t>
            </a:r>
            <a:r>
              <a:rPr lang="ru-RU" sz="1600" dirty="0"/>
              <a:t>,</a:t>
            </a:r>
            <a:r>
              <a:rPr lang="ru-RU" sz="1600" b="1" dirty="0"/>
              <a:t> </a:t>
            </a:r>
            <a:r>
              <a:rPr lang="ru-RU" sz="1600" dirty="0"/>
              <a:t>но мало кто знает </a:t>
            </a:r>
            <a:r>
              <a:rPr lang="ru-RU" sz="1600" b="1" dirty="0"/>
              <a:t>город Пошехонье</a:t>
            </a:r>
            <a:r>
              <a:rPr lang="ru-RU" sz="1600" dirty="0"/>
              <a:t>, в котором сыродельный завод давно закрыт - если эта информация будет известна и </a:t>
            </a:r>
            <a:r>
              <a:rPr lang="ru-RU" sz="1600" dirty="0" err="1"/>
              <a:t>операциональна</a:t>
            </a:r>
            <a:r>
              <a:rPr lang="ru-RU" sz="1600" dirty="0"/>
              <a:t>, то инвестор возрождения традиций найдется. Сгоревший</a:t>
            </a:r>
            <a:r>
              <a:rPr lang="ru-RU" sz="1600" i="1" dirty="0"/>
              <a:t> «Дом-пуля» в Иванове</a:t>
            </a:r>
            <a:r>
              <a:rPr lang="ru-RU" sz="1600" dirty="0"/>
              <a:t>, находясь в федеральной собственности, получит шанс на восстановление, если бренд «ивановского конструктивизма» будет хорошо известен и понятен в Москве.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ABFFE0F-0EE0-4305-B63F-E68FE6D6F198}"/>
              </a:ext>
            </a:extLst>
          </p:cNvPr>
          <p:cNvSpPr/>
          <p:nvPr/>
        </p:nvSpPr>
        <p:spPr>
          <a:xfrm>
            <a:off x="783771" y="4778248"/>
            <a:ext cx="7837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В последнее время в этой сфере наметились позитивные сдвиги. Однако они чаще всего замыкается на местном уровне, в то время как современная информационная среда дает возможность глобального продвижения локального колорита и привлечения под это внешних ресурсов. </a:t>
            </a:r>
            <a:endParaRPr lang="ru-RU" sz="1600" b="1" i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86A784E-404D-41D8-A5BB-8E8250AD34E3}"/>
              </a:ext>
            </a:extLst>
          </p:cNvPr>
          <p:cNvSpPr/>
          <p:nvPr/>
        </p:nvSpPr>
        <p:spPr>
          <a:xfrm>
            <a:off x="434227" y="1961037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DDAFA44-8871-4393-9F3D-A1A50D5B0230}"/>
              </a:ext>
            </a:extLst>
          </p:cNvPr>
          <p:cNvSpPr/>
          <p:nvPr/>
        </p:nvSpPr>
        <p:spPr>
          <a:xfrm>
            <a:off x="426334" y="3522361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B3C7751-FE37-43B9-9B44-631BFBDF6F1F}"/>
              </a:ext>
            </a:extLst>
          </p:cNvPr>
          <p:cNvSpPr/>
          <p:nvPr/>
        </p:nvSpPr>
        <p:spPr>
          <a:xfrm>
            <a:off x="426334" y="4966996"/>
            <a:ext cx="295234" cy="290695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5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B9994AE-F354-4D1D-9423-D506649C9066}"/>
              </a:ext>
            </a:extLst>
          </p:cNvPr>
          <p:cNvSpPr/>
          <p:nvPr/>
        </p:nvSpPr>
        <p:spPr>
          <a:xfrm>
            <a:off x="2590528" y="958334"/>
            <a:ext cx="3962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реализации проекта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EE9FAE5-DFF2-4E34-A9C8-8926344DE3F3}"/>
              </a:ext>
            </a:extLst>
          </p:cNvPr>
          <p:cNvCxnSpPr>
            <a:cxnSpLocks/>
          </p:cNvCxnSpPr>
          <p:nvPr/>
        </p:nvCxnSpPr>
        <p:spPr>
          <a:xfrm flipV="1">
            <a:off x="476949" y="1966228"/>
            <a:ext cx="0" cy="3126354"/>
          </a:xfrm>
          <a:prstGeom prst="line">
            <a:avLst/>
          </a:prstGeom>
          <a:ln w="57150">
            <a:solidFill>
              <a:srgbClr val="488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8B1F6FD-8278-4C62-BA04-C103417B1CF6}"/>
              </a:ext>
            </a:extLst>
          </p:cNvPr>
          <p:cNvSpPr/>
          <p:nvPr/>
        </p:nvSpPr>
        <p:spPr>
          <a:xfrm>
            <a:off x="292200" y="1701807"/>
            <a:ext cx="369498" cy="361711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E3DB8D6F-83CC-4331-AB7D-777485DFFB23}"/>
              </a:ext>
            </a:extLst>
          </p:cNvPr>
          <p:cNvSpPr/>
          <p:nvPr/>
        </p:nvSpPr>
        <p:spPr>
          <a:xfrm>
            <a:off x="292200" y="4929209"/>
            <a:ext cx="369498" cy="361711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5A8BCCF-F077-41E6-A8B7-35206E63A43C}"/>
              </a:ext>
            </a:extLst>
          </p:cNvPr>
          <p:cNvSpPr/>
          <p:nvPr/>
        </p:nvSpPr>
        <p:spPr>
          <a:xfrm>
            <a:off x="292200" y="3394411"/>
            <a:ext cx="369498" cy="361711"/>
          </a:xfrm>
          <a:prstGeom prst="ellipse">
            <a:avLst/>
          </a:prstGeom>
          <a:solidFill>
            <a:srgbClr val="488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AA534A7-C64B-4228-B73C-29538FFED115}"/>
              </a:ext>
            </a:extLst>
          </p:cNvPr>
          <p:cNvGrpSpPr/>
          <p:nvPr/>
        </p:nvGrpSpPr>
        <p:grpSpPr>
          <a:xfrm>
            <a:off x="5162726" y="1701807"/>
            <a:ext cx="369498" cy="3752488"/>
            <a:chOff x="5824986" y="1544129"/>
            <a:chExt cx="369498" cy="3752488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6DA23591-3751-44A0-B25B-ACFCC80BE575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6009735" y="1544130"/>
              <a:ext cx="0" cy="3390776"/>
            </a:xfrm>
            <a:prstGeom prst="line">
              <a:avLst/>
            </a:prstGeom>
            <a:ln w="57150">
              <a:solidFill>
                <a:srgbClr val="488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F532BA50-E77D-47FA-A026-8E9A5956227D}"/>
                </a:ext>
              </a:extLst>
            </p:cNvPr>
            <p:cNvSpPr/>
            <p:nvPr/>
          </p:nvSpPr>
          <p:spPr>
            <a:xfrm>
              <a:off x="5824986" y="1544129"/>
              <a:ext cx="369498" cy="361711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976AFAB0-0296-40B2-BB5D-A1A1F9FD8769}"/>
                </a:ext>
              </a:extLst>
            </p:cNvPr>
            <p:cNvSpPr/>
            <p:nvPr/>
          </p:nvSpPr>
          <p:spPr>
            <a:xfrm>
              <a:off x="5824986" y="4934906"/>
              <a:ext cx="369498" cy="361711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9714CBC1-DA80-46CC-A489-DB81D969E3EF}"/>
                </a:ext>
              </a:extLst>
            </p:cNvPr>
            <p:cNvSpPr/>
            <p:nvPr/>
          </p:nvSpPr>
          <p:spPr>
            <a:xfrm>
              <a:off x="5824986" y="2881521"/>
              <a:ext cx="369498" cy="361711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A8D8A2B-9B85-4AC2-BA3B-FC7877D1966E}"/>
              </a:ext>
            </a:extLst>
          </p:cNvPr>
          <p:cNvSpPr/>
          <p:nvPr/>
        </p:nvSpPr>
        <p:spPr>
          <a:xfrm>
            <a:off x="749603" y="4693364"/>
            <a:ext cx="4413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Интерактивные семинары, общественные дискуссии, проектные сессии в малых городах и исторических поселениях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8386958-6055-4D5C-B781-83C8CAC13570}"/>
              </a:ext>
            </a:extLst>
          </p:cNvPr>
          <p:cNvSpPr/>
          <p:nvPr/>
        </p:nvSpPr>
        <p:spPr>
          <a:xfrm>
            <a:off x="749604" y="3275530"/>
            <a:ext cx="441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Экспедиции в 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 регионов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 высокой плотность культурного слоя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9A30286-9977-41F3-9574-0A3E630DAEAA}"/>
              </a:ext>
            </a:extLst>
          </p:cNvPr>
          <p:cNvSpPr/>
          <p:nvPr/>
        </p:nvSpPr>
        <p:spPr>
          <a:xfrm>
            <a:off x="744638" y="1536645"/>
            <a:ext cx="4105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Кабинетный сбор информации об уникальных культурных практиках страны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1CE79E2-4C6D-4B1D-9996-77474C9DE613}"/>
              </a:ext>
            </a:extLst>
          </p:cNvPr>
          <p:cNvSpPr/>
          <p:nvPr/>
        </p:nvSpPr>
        <p:spPr>
          <a:xfrm>
            <a:off x="5660064" y="4614773"/>
            <a:ext cx="3191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онлайн-ресурса –  мультимедийной карты локальных культурных брендов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C3196E4-D262-46D7-967B-A3D749390817}"/>
              </a:ext>
            </a:extLst>
          </p:cNvPr>
          <p:cNvSpPr/>
          <p:nvPr/>
        </p:nvSpPr>
        <p:spPr>
          <a:xfrm>
            <a:off x="5634879" y="2868131"/>
            <a:ext cx="343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Фестиваль «Живое наследие», встречи с потенциальными инвесторами в Москве и регионах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F6B5E2B-BADA-4F80-8B1C-C80D407210A1}"/>
              </a:ext>
            </a:extLst>
          </p:cNvPr>
          <p:cNvSpPr/>
          <p:nvPr/>
        </p:nvSpPr>
        <p:spPr>
          <a:xfrm>
            <a:off x="5625998" y="1643062"/>
            <a:ext cx="310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Формирование календаря культурных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273839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18951-2157-46E3-A42A-FAFBC943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558" y="667026"/>
            <a:ext cx="5172005" cy="6499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Экспедиции в регионы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9A07AE0-7E3F-4415-8DAE-2DA950631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95657"/>
              </p:ext>
            </p:extLst>
          </p:nvPr>
        </p:nvGraphicFramePr>
        <p:xfrm>
          <a:off x="451938" y="2934118"/>
          <a:ext cx="237180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ÐÐ°ÑÑÐ¸Ð½ÐºÐ¸ Ð¿Ð¾ Ð·Ð°Ð¿ÑÐ¾ÑÑ ÐÐ¾ÑÑÐºÐ¾Ð¹ Ð¿ÑÐ°Ð²Ð¾ÑÐ»Ð°Ð²Ð½ÑÐ¹ ÑÑÐ°Ð¼ Ð¡Ð¿Ð°Ñ-Ð½Ð°-Ð²Ð¾Ð´Ð°Ñ">
            <a:extLst>
              <a:ext uri="{FF2B5EF4-FFF2-40B4-BE49-F238E27FC236}">
                <a16:creationId xmlns:a16="http://schemas.microsoft.com/office/drawing/2014/main" xmlns="" id="{4E834F33-2B53-4087-ADD7-820713532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r="6780"/>
          <a:stretch/>
        </p:blipFill>
        <p:spPr bwMode="auto">
          <a:xfrm>
            <a:off x="3894365" y="1420433"/>
            <a:ext cx="1384143" cy="13212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A64A5B-B957-47B2-9FD0-0F46A941CC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24" y="1452250"/>
            <a:ext cx="1257570" cy="1257570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B1ECD0-D60D-4802-A1DA-E46476BA78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831" t="1" r="10860" b="-646"/>
          <a:stretch/>
        </p:blipFill>
        <p:spPr>
          <a:xfrm>
            <a:off x="875683" y="1409469"/>
            <a:ext cx="1256666" cy="1317825"/>
          </a:xfrm>
          <a:prstGeom prst="ellipse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DC3ABCF-AAE7-4CCB-9173-FAEA7A31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01968" y="3967119"/>
            <a:ext cx="1302174" cy="1302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Ð¿Ð°Ð¼ÑÑÐ½Ð¸Ðº Ð±ÑÐºÐ²Ðµ Ñ">
            <a:extLst>
              <a:ext uri="{FF2B5EF4-FFF2-40B4-BE49-F238E27FC236}">
                <a16:creationId xmlns:a16="http://schemas.microsoft.com/office/drawing/2014/main" xmlns="" id="{469F389C-C8F7-42F8-AB7A-A1BF4BEAE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8375" b="12956"/>
          <a:stretch/>
        </p:blipFill>
        <p:spPr bwMode="auto">
          <a:xfrm>
            <a:off x="4961773" y="3677137"/>
            <a:ext cx="1458452" cy="15210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AD9497-132B-4D50-B9FC-DC63EDBF022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19" r="19403" b="9610"/>
          <a:stretch/>
        </p:blipFill>
        <p:spPr>
          <a:xfrm>
            <a:off x="7170571" y="3800085"/>
            <a:ext cx="1435543" cy="1497151"/>
          </a:xfrm>
          <a:prstGeom prst="ellipse">
            <a:avLst/>
          </a:prstGeom>
        </p:spPr>
      </p:pic>
      <p:pic>
        <p:nvPicPr>
          <p:cNvPr id="11" name="Picture 8" descr="ÐÐ°ÑÑÐ¸Ð½ÐºÐ¸ Ð¿Ð¾ Ð·Ð°Ð¿ÑÐ¾ÑÑ ÐÑÐ·ÐµÐ¹ Ð¼Ð°Ð¼Ð¾Ð½ÑÐ° ÑÐ½Ð°ÑÑÐ¶Ð¸">
            <a:extLst>
              <a:ext uri="{FF2B5EF4-FFF2-40B4-BE49-F238E27FC236}">
                <a16:creationId xmlns:a16="http://schemas.microsoft.com/office/drawing/2014/main" xmlns="" id="{575C2490-E001-4A61-81F6-3E66FC9BE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t="5126" r="9698" b="5126"/>
          <a:stretch/>
        </p:blipFill>
        <p:spPr bwMode="auto">
          <a:xfrm>
            <a:off x="2962750" y="3762789"/>
            <a:ext cx="1425040" cy="14971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CCB5CEF-475D-4988-B984-3A6B1471C769}"/>
              </a:ext>
            </a:extLst>
          </p:cNvPr>
          <p:cNvGrpSpPr/>
          <p:nvPr/>
        </p:nvGrpSpPr>
        <p:grpSpPr>
          <a:xfrm>
            <a:off x="6617247" y="2938897"/>
            <a:ext cx="2371803" cy="359774"/>
            <a:chOff x="0" y="4778"/>
            <a:chExt cx="2371803" cy="359774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AE96446B-B598-4388-A741-75EE127848CC}"/>
                </a:ext>
              </a:extLst>
            </p:cNvPr>
            <p:cNvSpPr/>
            <p:nvPr/>
          </p:nvSpPr>
          <p:spPr>
            <a:xfrm>
              <a:off x="0" y="4778"/>
              <a:ext cx="2371803" cy="359774"/>
            </a:xfrm>
            <a:prstGeom prst="roundRect">
              <a:avLst/>
            </a:prstGeom>
            <a:solidFill>
              <a:srgbClr val="ADD2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C273311-3CEB-4767-9CA8-F9F5891F0713}"/>
                </a:ext>
              </a:extLst>
            </p:cNvPr>
            <p:cNvSpPr txBox="1"/>
            <p:nvPr/>
          </p:nvSpPr>
          <p:spPr>
            <a:xfrm>
              <a:off x="17563" y="22341"/>
              <a:ext cx="233667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dirty="0" smtClean="0">
                  <a:solidFill>
                    <a:schemeClr val="tx1"/>
                  </a:solidFill>
                </a:rPr>
                <a:t>Северная Осетия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3433736-34F3-44D2-A0BD-E853AFFA7CF6}"/>
              </a:ext>
            </a:extLst>
          </p:cNvPr>
          <p:cNvGrpSpPr/>
          <p:nvPr/>
        </p:nvGrpSpPr>
        <p:grpSpPr>
          <a:xfrm>
            <a:off x="67153" y="5504060"/>
            <a:ext cx="2371803" cy="359774"/>
            <a:chOff x="0" y="4778"/>
            <a:chExt cx="2371803" cy="35977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298F1006-DF84-4CB4-9857-51603ACF601B}"/>
                </a:ext>
              </a:extLst>
            </p:cNvPr>
            <p:cNvSpPr/>
            <p:nvPr/>
          </p:nvSpPr>
          <p:spPr>
            <a:xfrm>
              <a:off x="0" y="4778"/>
              <a:ext cx="2371803" cy="359774"/>
            </a:xfrm>
            <a:prstGeom prst="roundRect">
              <a:avLst/>
            </a:prstGeom>
            <a:solidFill>
              <a:srgbClr val="ADD2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52C7DAE3-B6A7-4840-A00A-CB88F0C7B8D5}"/>
                </a:ext>
              </a:extLst>
            </p:cNvPr>
            <p:cNvSpPr txBox="1"/>
            <p:nvPr/>
          </p:nvSpPr>
          <p:spPr>
            <a:xfrm>
              <a:off x="17563" y="22341"/>
              <a:ext cx="233667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dirty="0" smtClean="0">
                  <a:solidFill>
                    <a:schemeClr val="tx1"/>
                  </a:solidFill>
                </a:rPr>
                <a:t>Бурятия</a:t>
              </a:r>
              <a:r>
                <a:rPr lang="ru-RU" b="1" kern="1200" dirty="0" smtClean="0">
                  <a:solidFill>
                    <a:schemeClr val="tx1"/>
                  </a:solidFill>
                </a:rPr>
                <a:t>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55E0EC8-8DFC-4DDB-AF92-1DEB65302B9D}"/>
              </a:ext>
            </a:extLst>
          </p:cNvPr>
          <p:cNvGrpSpPr/>
          <p:nvPr/>
        </p:nvGrpSpPr>
        <p:grpSpPr>
          <a:xfrm>
            <a:off x="2847025" y="5462746"/>
            <a:ext cx="1671939" cy="359774"/>
            <a:chOff x="0" y="4778"/>
            <a:chExt cx="2371803" cy="359774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FEF4F95A-6F2C-45B2-86FB-814972DC6F07}"/>
                </a:ext>
              </a:extLst>
            </p:cNvPr>
            <p:cNvSpPr/>
            <p:nvPr/>
          </p:nvSpPr>
          <p:spPr>
            <a:xfrm>
              <a:off x="0" y="4778"/>
              <a:ext cx="2371803" cy="359774"/>
            </a:xfrm>
            <a:prstGeom prst="roundRect">
              <a:avLst/>
            </a:prstGeom>
            <a:solidFill>
              <a:srgbClr val="ADD2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FBA73B6-1672-40E5-9A7B-9352099076BE}"/>
                </a:ext>
              </a:extLst>
            </p:cNvPr>
            <p:cNvSpPr txBox="1"/>
            <p:nvPr/>
          </p:nvSpPr>
          <p:spPr>
            <a:xfrm>
              <a:off x="74969" y="31737"/>
              <a:ext cx="224909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chemeClr val="tx1"/>
                  </a:solidFill>
                </a:rPr>
                <a:t>Якутия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1029B0D6-7F4F-470C-8C62-11B909B2B6E2}"/>
              </a:ext>
            </a:extLst>
          </p:cNvPr>
          <p:cNvGrpSpPr/>
          <p:nvPr/>
        </p:nvGrpSpPr>
        <p:grpSpPr>
          <a:xfrm>
            <a:off x="4711921" y="5480713"/>
            <a:ext cx="2371803" cy="359774"/>
            <a:chOff x="0" y="4778"/>
            <a:chExt cx="2371803" cy="359774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541D1822-B905-4016-8484-345460F9943B}"/>
                </a:ext>
              </a:extLst>
            </p:cNvPr>
            <p:cNvSpPr/>
            <p:nvPr/>
          </p:nvSpPr>
          <p:spPr>
            <a:xfrm>
              <a:off x="0" y="4778"/>
              <a:ext cx="2371803" cy="359774"/>
            </a:xfrm>
            <a:prstGeom prst="roundRect">
              <a:avLst/>
            </a:prstGeom>
            <a:solidFill>
              <a:srgbClr val="ADD2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98EFEF68-85D4-4252-8E64-BB923D1088E7}"/>
                </a:ext>
              </a:extLst>
            </p:cNvPr>
            <p:cNvSpPr txBox="1"/>
            <p:nvPr/>
          </p:nvSpPr>
          <p:spPr>
            <a:xfrm>
              <a:off x="17563" y="22341"/>
              <a:ext cx="233667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chemeClr val="tx1"/>
                  </a:solidFill>
                </a:rPr>
                <a:t>Ульяновская область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A0E95AB4-FEC4-471A-9368-BEF5D5B23680}"/>
              </a:ext>
            </a:extLst>
          </p:cNvPr>
          <p:cNvGrpSpPr/>
          <p:nvPr/>
        </p:nvGrpSpPr>
        <p:grpSpPr>
          <a:xfrm>
            <a:off x="7173398" y="5472142"/>
            <a:ext cx="1816378" cy="359774"/>
            <a:chOff x="0" y="4778"/>
            <a:chExt cx="2371803" cy="359774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7DBEB4DF-37CD-4ABE-B1D7-37B53156A537}"/>
                </a:ext>
              </a:extLst>
            </p:cNvPr>
            <p:cNvSpPr/>
            <p:nvPr/>
          </p:nvSpPr>
          <p:spPr>
            <a:xfrm>
              <a:off x="0" y="4778"/>
              <a:ext cx="2371803" cy="359774"/>
            </a:xfrm>
            <a:prstGeom prst="roundRect">
              <a:avLst/>
            </a:prstGeom>
            <a:solidFill>
              <a:srgbClr val="ADD2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1A72C505-0BF1-42B7-84D3-915B1A8FE97D}"/>
                </a:ext>
              </a:extLst>
            </p:cNvPr>
            <p:cNvSpPr txBox="1"/>
            <p:nvPr/>
          </p:nvSpPr>
          <p:spPr>
            <a:xfrm>
              <a:off x="17563" y="22341"/>
              <a:ext cx="233667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chemeClr val="tx1"/>
                  </a:solidFill>
                </a:rPr>
                <a:t>Пермский край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A84D4706-B059-46FB-8046-FEE452112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431731"/>
              </p:ext>
            </p:extLst>
          </p:nvPr>
        </p:nvGraphicFramePr>
        <p:xfrm>
          <a:off x="3554353" y="2945197"/>
          <a:ext cx="237180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39319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C92F28-5066-48E0-8B91-81EFA0E08767}"/>
              </a:ext>
            </a:extLst>
          </p:cNvPr>
          <p:cNvSpPr/>
          <p:nvPr/>
        </p:nvSpPr>
        <p:spPr>
          <a:xfrm>
            <a:off x="4743303" y="2542066"/>
            <a:ext cx="4244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классификатора и каталога «локальных культурных брендов»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340DCA-A776-44F8-8BEB-297DDE7B5757}"/>
              </a:ext>
            </a:extLst>
          </p:cNvPr>
          <p:cNvSpPr/>
          <p:nvPr/>
        </p:nvSpPr>
        <p:spPr>
          <a:xfrm>
            <a:off x="5271129" y="962039"/>
            <a:ext cx="3872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Организации в регионах проекта системы выявления локальных культурных брендов и интерактивной программы обучения их носителей.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7A39ED2-E318-442D-ACD3-CBDD13E0CAC0}"/>
              </a:ext>
            </a:extLst>
          </p:cNvPr>
          <p:cNvSpPr/>
          <p:nvPr/>
        </p:nvSpPr>
        <p:spPr>
          <a:xfrm>
            <a:off x="506066" y="5898747"/>
            <a:ext cx="7732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Демонстрация культурных брендов, на фестивале «Живое наследие» с приглашением СМИ, представителей туристической отрасли и иных потенциальных инвесторов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1E9FDF2-2F0B-4DBA-9C89-7F6EF9169D3C}"/>
              </a:ext>
            </a:extLst>
          </p:cNvPr>
          <p:cNvSpPr/>
          <p:nvPr/>
        </p:nvSpPr>
        <p:spPr>
          <a:xfrm>
            <a:off x="763087" y="4835763"/>
            <a:ext cx="793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Продвижение локальных брендов на основе публикации печатных материалов: каталога локальных культурных брендов (каталога) по карте локальных брендов, буклета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5B44BFB-F07C-4515-B41C-58F1FBE3D7B0}"/>
              </a:ext>
            </a:extLst>
          </p:cNvPr>
          <p:cNvSpPr/>
          <p:nvPr/>
        </p:nvSpPr>
        <p:spPr>
          <a:xfrm>
            <a:off x="1056846" y="3896336"/>
            <a:ext cx="565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Продвижение через публикации в СМИ и социальных сетях -  </a:t>
            </a:r>
            <a:r>
              <a:rPr lang="ru-RU" sz="1600" dirty="0" err="1"/>
              <a:t>Facebook</a:t>
            </a:r>
            <a:r>
              <a:rPr lang="ru-RU" sz="1600" dirty="0"/>
              <a:t>, </a:t>
            </a:r>
            <a:r>
              <a:rPr lang="ru-RU" sz="1600" dirty="0" err="1"/>
              <a:t>ВКонтакте</a:t>
            </a:r>
            <a:r>
              <a:rPr lang="ru-RU" sz="1600" dirty="0"/>
              <a:t>, </a:t>
            </a:r>
            <a:r>
              <a:rPr lang="ru-RU" sz="1600" dirty="0" err="1"/>
              <a:t>Instagram</a:t>
            </a:r>
            <a:r>
              <a:rPr lang="ru-RU" sz="1600" dirty="0"/>
              <a:t>, </a:t>
            </a:r>
            <a:r>
              <a:rPr lang="ru-RU" sz="1600" dirty="0" err="1"/>
              <a:t>Youtube</a:t>
            </a:r>
            <a:endParaRPr lang="ru-RU" sz="1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54B1A56-59A5-4ABD-A966-54AFA262EFA0}"/>
              </a:ext>
            </a:extLst>
          </p:cNvPr>
          <p:cNvCxnSpPr>
            <a:cxnSpLocks/>
          </p:cNvCxnSpPr>
          <p:nvPr/>
        </p:nvCxnSpPr>
        <p:spPr>
          <a:xfrm flipV="1">
            <a:off x="-2" y="3143477"/>
            <a:ext cx="1027809" cy="3708639"/>
          </a:xfrm>
          <a:prstGeom prst="line">
            <a:avLst/>
          </a:prstGeom>
          <a:ln>
            <a:solidFill>
              <a:srgbClr val="488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12F84AF-0A4E-467A-9728-9FF7132CCACD}"/>
              </a:ext>
            </a:extLst>
          </p:cNvPr>
          <p:cNvCxnSpPr>
            <a:cxnSpLocks/>
          </p:cNvCxnSpPr>
          <p:nvPr/>
        </p:nvCxnSpPr>
        <p:spPr>
          <a:xfrm>
            <a:off x="1027807" y="3143476"/>
            <a:ext cx="3212506" cy="0"/>
          </a:xfrm>
          <a:prstGeom prst="line">
            <a:avLst/>
          </a:prstGeom>
          <a:ln>
            <a:solidFill>
              <a:srgbClr val="488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1E95A4-4855-4F57-B385-87D24B931339}"/>
              </a:ext>
            </a:extLst>
          </p:cNvPr>
          <p:cNvSpPr txBox="1"/>
          <p:nvPr/>
        </p:nvSpPr>
        <p:spPr>
          <a:xfrm>
            <a:off x="155543" y="6137081"/>
            <a:ext cx="23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0EF81E-4E23-4D9E-8F19-BCFDA3CEA687}"/>
              </a:ext>
            </a:extLst>
          </p:cNvPr>
          <p:cNvSpPr/>
          <p:nvPr/>
        </p:nvSpPr>
        <p:spPr>
          <a:xfrm>
            <a:off x="2840277" y="3263104"/>
            <a:ext cx="5948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Разработка мультимедийной карты локальных культурных брендов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0E167BA-0D54-42AB-8794-E787572B0B89}"/>
              </a:ext>
            </a:extLst>
          </p:cNvPr>
          <p:cNvGrpSpPr/>
          <p:nvPr/>
        </p:nvGrpSpPr>
        <p:grpSpPr>
          <a:xfrm>
            <a:off x="524953" y="3910934"/>
            <a:ext cx="506706" cy="489754"/>
            <a:chOff x="865160" y="4171430"/>
            <a:chExt cx="506706" cy="48975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DAEFF7E7-A137-47D0-8D95-FA5737245B89}"/>
                </a:ext>
              </a:extLst>
            </p:cNvPr>
            <p:cNvSpPr/>
            <p:nvPr/>
          </p:nvSpPr>
          <p:spPr>
            <a:xfrm>
              <a:off x="865160" y="4171430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6ACC89F-D03D-414F-9BC9-54BAA6CCEB35}"/>
                </a:ext>
              </a:extLst>
            </p:cNvPr>
            <p:cNvSpPr txBox="1"/>
            <p:nvPr/>
          </p:nvSpPr>
          <p:spPr>
            <a:xfrm>
              <a:off x="939608" y="4185474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DD80E58-D60D-4203-871F-E879E35CC15A}"/>
              </a:ext>
            </a:extLst>
          </p:cNvPr>
          <p:cNvGrpSpPr/>
          <p:nvPr/>
        </p:nvGrpSpPr>
        <p:grpSpPr>
          <a:xfrm>
            <a:off x="252713" y="4900634"/>
            <a:ext cx="506706" cy="489754"/>
            <a:chOff x="452138" y="5195283"/>
            <a:chExt cx="506706" cy="48975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7A15C0F-B982-4089-A5AE-03C15508F06B}"/>
                </a:ext>
              </a:extLst>
            </p:cNvPr>
            <p:cNvSpPr/>
            <p:nvPr/>
          </p:nvSpPr>
          <p:spPr>
            <a:xfrm>
              <a:off x="452138" y="5195283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0DC2E69-D386-469C-9838-66574139C925}"/>
                </a:ext>
              </a:extLst>
            </p:cNvPr>
            <p:cNvSpPr txBox="1"/>
            <p:nvPr/>
          </p:nvSpPr>
          <p:spPr>
            <a:xfrm>
              <a:off x="526586" y="5209327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C29E4C3-FF15-4E9C-8B14-7517D7D693B8}"/>
              </a:ext>
            </a:extLst>
          </p:cNvPr>
          <p:cNvGrpSpPr/>
          <p:nvPr/>
        </p:nvGrpSpPr>
        <p:grpSpPr>
          <a:xfrm>
            <a:off x="-74451" y="5890334"/>
            <a:ext cx="506706" cy="493493"/>
            <a:chOff x="32919" y="6102510"/>
            <a:chExt cx="506706" cy="49349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B6D92FCE-527C-426C-840B-B4014E6B9C13}"/>
                </a:ext>
              </a:extLst>
            </p:cNvPr>
            <p:cNvSpPr/>
            <p:nvPr/>
          </p:nvSpPr>
          <p:spPr>
            <a:xfrm>
              <a:off x="32919" y="6106249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445BCC-ACBD-458F-8A12-666CA2A713B3}"/>
                </a:ext>
              </a:extLst>
            </p:cNvPr>
            <p:cNvSpPr txBox="1"/>
            <p:nvPr/>
          </p:nvSpPr>
          <p:spPr>
            <a:xfrm>
              <a:off x="107367" y="6102510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DA33FCE-C6AE-4C7D-940A-25A74F09F22D}"/>
              </a:ext>
            </a:extLst>
          </p:cNvPr>
          <p:cNvCxnSpPr>
            <a:cxnSpLocks/>
          </p:cNvCxnSpPr>
          <p:nvPr/>
        </p:nvCxnSpPr>
        <p:spPr>
          <a:xfrm flipV="1">
            <a:off x="4222677" y="-18591"/>
            <a:ext cx="1392314" cy="3175306"/>
          </a:xfrm>
          <a:prstGeom prst="line">
            <a:avLst/>
          </a:prstGeom>
          <a:ln>
            <a:solidFill>
              <a:srgbClr val="488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4DDE96F-E9F8-409D-BF61-190729FCE881}"/>
              </a:ext>
            </a:extLst>
          </p:cNvPr>
          <p:cNvGrpSpPr/>
          <p:nvPr/>
        </p:nvGrpSpPr>
        <p:grpSpPr>
          <a:xfrm>
            <a:off x="4184509" y="2422889"/>
            <a:ext cx="506706" cy="489754"/>
            <a:chOff x="6360545" y="1967964"/>
            <a:chExt cx="506706" cy="48975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0304354D-67C2-4143-9E19-DEF681244117}"/>
                </a:ext>
              </a:extLst>
            </p:cNvPr>
            <p:cNvSpPr/>
            <p:nvPr/>
          </p:nvSpPr>
          <p:spPr>
            <a:xfrm>
              <a:off x="6360545" y="1967964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29A705E-FCDD-4AE7-A5E3-D9762B83CEB4}"/>
                </a:ext>
              </a:extLst>
            </p:cNvPr>
            <p:cNvSpPr txBox="1"/>
            <p:nvPr/>
          </p:nvSpPr>
          <p:spPr>
            <a:xfrm>
              <a:off x="6434993" y="1982008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4DBF50E-C0E4-4374-9C98-2557E63DC3D7}"/>
              </a:ext>
            </a:extLst>
          </p:cNvPr>
          <p:cNvGrpSpPr/>
          <p:nvPr/>
        </p:nvGrpSpPr>
        <p:grpSpPr>
          <a:xfrm>
            <a:off x="2286212" y="2898599"/>
            <a:ext cx="506706" cy="489754"/>
            <a:chOff x="5949353" y="2939247"/>
            <a:chExt cx="506706" cy="48975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9D23290E-A05D-477F-9795-0BBD06E27465}"/>
                </a:ext>
              </a:extLst>
            </p:cNvPr>
            <p:cNvSpPr/>
            <p:nvPr/>
          </p:nvSpPr>
          <p:spPr>
            <a:xfrm>
              <a:off x="5949353" y="2939247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B1D4D17-8EB1-40F9-B4F1-696636783312}"/>
                </a:ext>
              </a:extLst>
            </p:cNvPr>
            <p:cNvSpPr txBox="1"/>
            <p:nvPr/>
          </p:nvSpPr>
          <p:spPr>
            <a:xfrm>
              <a:off x="6020285" y="2953291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6E026E0-B69C-4357-8883-6633A08297FF}"/>
              </a:ext>
            </a:extLst>
          </p:cNvPr>
          <p:cNvGrpSpPr/>
          <p:nvPr/>
        </p:nvGrpSpPr>
        <p:grpSpPr>
          <a:xfrm>
            <a:off x="4764424" y="1031422"/>
            <a:ext cx="506706" cy="489754"/>
            <a:chOff x="6768142" y="997551"/>
            <a:chExt cx="506706" cy="48975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6E498257-FF81-47E6-86FA-BF4E57678D9B}"/>
                </a:ext>
              </a:extLst>
            </p:cNvPr>
            <p:cNvSpPr/>
            <p:nvPr/>
          </p:nvSpPr>
          <p:spPr>
            <a:xfrm>
              <a:off x="6768142" y="997551"/>
              <a:ext cx="506706" cy="489754"/>
            </a:xfrm>
            <a:prstGeom prst="ellipse">
              <a:avLst/>
            </a:prstGeom>
            <a:solidFill>
              <a:srgbClr val="4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62D8F6E-5991-444E-81FE-B6DCAD2CB07A}"/>
                </a:ext>
              </a:extLst>
            </p:cNvPr>
            <p:cNvSpPr txBox="1"/>
            <p:nvPr/>
          </p:nvSpPr>
          <p:spPr>
            <a:xfrm>
              <a:off x="6842590" y="1002335"/>
              <a:ext cx="35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C919DE7-43EC-4186-95BC-B124D0651351}"/>
              </a:ext>
            </a:extLst>
          </p:cNvPr>
          <p:cNvSpPr/>
          <p:nvPr/>
        </p:nvSpPr>
        <p:spPr>
          <a:xfrm>
            <a:off x="513902" y="1192854"/>
            <a:ext cx="336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3926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Рисунок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911349"/>
            <a:ext cx="925285" cy="48577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18951-2157-46E3-A42A-FAFBC94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отбора культурных брендов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" name="Объект 1023"/>
          <p:cNvSpPr>
            <a:spLocks noGrp="1"/>
          </p:cNvSpPr>
          <p:nvPr>
            <p:ph idx="1"/>
          </p:nvPr>
        </p:nvSpPr>
        <p:spPr>
          <a:xfrm>
            <a:off x="628649" y="1825625"/>
            <a:ext cx="839152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3000" b="1" dirty="0" smtClean="0"/>
              <a:t>Экспедиции в регионы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3000" b="1" dirty="0" smtClean="0"/>
              <a:t>Экспертный отбор на основе исследования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3000" b="1" dirty="0" smtClean="0"/>
              <a:t>Признанные бренды</a:t>
            </a:r>
            <a:endParaRPr lang="ru-RU" sz="3000" b="1" dirty="0"/>
          </a:p>
        </p:txBody>
      </p:sp>
      <p:pic>
        <p:nvPicPr>
          <p:cNvPr id="1027" name="Рисунок 10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219450"/>
            <a:ext cx="590550" cy="590550"/>
          </a:xfrm>
          <a:prstGeom prst="rect">
            <a:avLst/>
          </a:prstGeom>
        </p:spPr>
      </p:pic>
      <p:pic>
        <p:nvPicPr>
          <p:cNvPr id="1036" name="Picture 12" descr="Ð·Ð²ÐµÐ·Ð´Ð°, Ð»ÑÐ±Ð¸Ð¼Ð°Ñ Ð·Ð½Ð°ÑÐ¾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" y="4813301"/>
            <a:ext cx="596899" cy="5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18951-2157-46E3-A42A-FAFBC94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признания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" name="Объект 10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Объекты ЮНЭСКО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Конкурс «Россия 10»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Конкурс «7 чудес России»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Массовые социокультурные события</a:t>
            </a:r>
            <a:endParaRPr lang="ru-RU" dirty="0"/>
          </a:p>
        </p:txBody>
      </p:sp>
      <p:pic>
        <p:nvPicPr>
          <p:cNvPr id="2052" name="Picture 4" descr="Ð Ð¾ÑÑÐ¸Ñ 10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3" y="2853531"/>
            <a:ext cx="1326696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cordaterradesantacruz.com.br/wp-content/uploads/2017/10/unesco1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1" y="1460328"/>
            <a:ext cx="1162739" cy="11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zabinfo.ru/images/albums/img298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3" y="3505327"/>
            <a:ext cx="1326696" cy="10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osphoto.com/images/u/1706/nibv%D2%91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4" y="4847009"/>
            <a:ext cx="1326696" cy="7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37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499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Экспедиции в регионы</vt:lpstr>
      <vt:lpstr>Презентация PowerPoint</vt:lpstr>
      <vt:lpstr> Механизмы отбора культурных брендов</vt:lpstr>
      <vt:lpstr>Критерии признания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Komova</dc:creator>
  <cp:lastModifiedBy>Горовенко Надежда Ивановна</cp:lastModifiedBy>
  <cp:revision>19</cp:revision>
  <dcterms:created xsi:type="dcterms:W3CDTF">2019-04-03T08:26:00Z</dcterms:created>
  <dcterms:modified xsi:type="dcterms:W3CDTF">2019-06-03T09:54:36Z</dcterms:modified>
</cp:coreProperties>
</file>